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9"/>
  </p:notesMasterIdLst>
  <p:sldIdLst>
    <p:sldId id="459" r:id="rId2"/>
    <p:sldId id="460" r:id="rId3"/>
    <p:sldId id="461" r:id="rId4"/>
    <p:sldId id="462" r:id="rId5"/>
    <p:sldId id="257" r:id="rId6"/>
    <p:sldId id="399" r:id="rId7"/>
    <p:sldId id="261" r:id="rId8"/>
    <p:sldId id="263" r:id="rId9"/>
    <p:sldId id="264" r:id="rId10"/>
    <p:sldId id="265" r:id="rId11"/>
    <p:sldId id="266" r:id="rId12"/>
    <p:sldId id="354" r:id="rId13"/>
    <p:sldId id="356" r:id="rId14"/>
    <p:sldId id="391" r:id="rId15"/>
    <p:sldId id="392" r:id="rId16"/>
    <p:sldId id="358" r:id="rId17"/>
    <p:sldId id="267" r:id="rId18"/>
    <p:sldId id="268" r:id="rId19"/>
    <p:sldId id="271" r:id="rId20"/>
    <p:sldId id="348" r:id="rId21"/>
    <p:sldId id="349" r:id="rId22"/>
    <p:sldId id="272" r:id="rId23"/>
    <p:sldId id="400" r:id="rId24"/>
    <p:sldId id="259" r:id="rId25"/>
    <p:sldId id="260" r:id="rId26"/>
    <p:sldId id="357" r:id="rId27"/>
    <p:sldId id="274" r:id="rId28"/>
    <p:sldId id="275" r:id="rId29"/>
    <p:sldId id="276" r:id="rId30"/>
    <p:sldId id="277" r:id="rId31"/>
    <p:sldId id="278" r:id="rId32"/>
    <p:sldId id="279" r:id="rId33"/>
    <p:sldId id="284" r:id="rId34"/>
    <p:sldId id="285" r:id="rId35"/>
    <p:sldId id="295" r:id="rId36"/>
    <p:sldId id="296" r:id="rId37"/>
    <p:sldId id="297" r:id="rId38"/>
    <p:sldId id="298" r:id="rId39"/>
    <p:sldId id="299" r:id="rId40"/>
    <p:sldId id="362" r:id="rId41"/>
    <p:sldId id="401" r:id="rId42"/>
    <p:sldId id="364" r:id="rId43"/>
    <p:sldId id="365" r:id="rId44"/>
    <p:sldId id="366" r:id="rId45"/>
    <p:sldId id="300" r:id="rId46"/>
    <p:sldId id="403" r:id="rId47"/>
    <p:sldId id="368" r:id="rId48"/>
    <p:sldId id="370" r:id="rId49"/>
    <p:sldId id="369" r:id="rId50"/>
    <p:sldId id="372" r:id="rId51"/>
    <p:sldId id="371" r:id="rId52"/>
    <p:sldId id="373" r:id="rId53"/>
    <p:sldId id="367" r:id="rId54"/>
    <p:sldId id="402" r:id="rId55"/>
    <p:sldId id="393" r:id="rId56"/>
    <p:sldId id="301" r:id="rId57"/>
    <p:sldId id="302" r:id="rId58"/>
    <p:sldId id="303" r:id="rId59"/>
    <p:sldId id="304" r:id="rId60"/>
    <p:sldId id="305" r:id="rId61"/>
    <p:sldId id="374" r:id="rId62"/>
    <p:sldId id="375" r:id="rId63"/>
    <p:sldId id="376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94" r:id="rId73"/>
    <p:sldId id="388" r:id="rId74"/>
    <p:sldId id="387" r:id="rId75"/>
    <p:sldId id="389" r:id="rId76"/>
    <p:sldId id="396" r:id="rId77"/>
    <p:sldId id="397" r:id="rId78"/>
    <p:sldId id="398" r:id="rId79"/>
    <p:sldId id="314" r:id="rId80"/>
    <p:sldId id="315" r:id="rId81"/>
    <p:sldId id="406" r:id="rId82"/>
    <p:sldId id="404" r:id="rId83"/>
    <p:sldId id="316" r:id="rId84"/>
    <p:sldId id="317" r:id="rId85"/>
    <p:sldId id="318" r:id="rId86"/>
    <p:sldId id="405" r:id="rId87"/>
    <p:sldId id="319" r:id="rId88"/>
    <p:sldId id="320" r:id="rId89"/>
    <p:sldId id="321" r:id="rId90"/>
    <p:sldId id="322" r:id="rId91"/>
    <p:sldId id="323" r:id="rId92"/>
    <p:sldId id="324" r:id="rId93"/>
    <p:sldId id="325" r:id="rId94"/>
    <p:sldId id="326" r:id="rId95"/>
    <p:sldId id="327" r:id="rId96"/>
    <p:sldId id="390" r:id="rId97"/>
    <p:sldId id="328" r:id="rId98"/>
    <p:sldId id="329" r:id="rId99"/>
    <p:sldId id="330" r:id="rId100"/>
    <p:sldId id="331" r:id="rId101"/>
    <p:sldId id="332" r:id="rId102"/>
    <p:sldId id="333" r:id="rId103"/>
    <p:sldId id="377" r:id="rId104"/>
    <p:sldId id="378" r:id="rId105"/>
    <p:sldId id="379" r:id="rId106"/>
    <p:sldId id="380" r:id="rId107"/>
    <p:sldId id="381" r:id="rId108"/>
    <p:sldId id="334" r:id="rId109"/>
    <p:sldId id="335" r:id="rId110"/>
    <p:sldId id="336" r:id="rId111"/>
    <p:sldId id="337" r:id="rId112"/>
    <p:sldId id="338" r:id="rId113"/>
    <p:sldId id="339" r:id="rId114"/>
    <p:sldId id="382" r:id="rId115"/>
    <p:sldId id="383" r:id="rId116"/>
    <p:sldId id="340" r:id="rId117"/>
    <p:sldId id="341" r:id="rId118"/>
    <p:sldId id="384" r:id="rId119"/>
    <p:sldId id="342" r:id="rId120"/>
    <p:sldId id="343" r:id="rId121"/>
    <p:sldId id="344" r:id="rId122"/>
    <p:sldId id="345" r:id="rId123"/>
    <p:sldId id="346" r:id="rId124"/>
    <p:sldId id="351" r:id="rId125"/>
    <p:sldId id="352" r:id="rId126"/>
    <p:sldId id="407" r:id="rId127"/>
    <p:sldId id="353" r:id="rId1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802" y="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2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7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59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0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teration with"/>
          <p:cNvSpPr txBox="1"/>
          <p:nvPr/>
        </p:nvSpPr>
        <p:spPr>
          <a:xfrm>
            <a:off x="777635" y="2216589"/>
            <a:ext cx="22828730" cy="2030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b="0" dirty="0"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rdpeng/RProgDA/debugging.html" TargetMode="External"/><Relationship Id="rId2" Type="http://schemas.openxmlformats.org/officeDocument/2006/relationships/hyperlink" Target="https://adv-r.hadley.nz/debugging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5612627-Debugging-with-RStudio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128134" y="10442680"/>
            <a:ext cx="4127731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uble"/>
          <p:cNvSpPr txBox="1"/>
          <p:nvPr/>
        </p:nvSpPr>
        <p:spPr>
          <a:xfrm>
            <a:off x="18678163" y="1611116"/>
            <a:ext cx="19843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9CBE7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double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80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5" name="3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8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C19595A8-33C5-4204-9C3C-7E69BF8EE51B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800381BD-EE02-4453-8C27-6BAEC5A46CA0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 2, 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58655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  <p:sp>
        <p:nvSpPr>
          <p:cNvPr id="1576" name="# 5"/>
          <p:cNvSpPr txBox="1"/>
          <p:nvPr/>
        </p:nvSpPr>
        <p:spPr>
          <a:xfrm>
            <a:off x="7477463" y="7679794"/>
            <a:ext cx="8223727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5</a:t>
            </a:r>
          </a:p>
        </p:txBody>
      </p:sp>
      <p:sp>
        <p:nvSpPr>
          <p:cNvPr id="1577" name="If functions can take two arguments, how can you pass two lists as the arguments?"/>
          <p:cNvSpPr txBox="1"/>
          <p:nvPr/>
        </p:nvSpPr>
        <p:spPr>
          <a:xfrm>
            <a:off x="5033947" y="9447087"/>
            <a:ext cx="14316106" cy="376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If functions can take two arguments, how can you pass two lists as the arguments?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" grpId="1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1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sp>
        <p:nvSpPr>
          <p:cNvPr id="1582" name="Applies a function to every element of two lists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Applies a function to every element of two lists.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the results as a list.</a:t>
            </a:r>
          </a:p>
        </p:txBody>
      </p:sp>
      <p:sp>
        <p:nvSpPr>
          <p:cNvPr id="1583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map2(.x, .y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.y,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585" name="A list of elements to pass to the second argument of .f"/>
          <p:cNvSpPr/>
          <p:nvPr/>
        </p:nvSpPr>
        <p:spPr>
          <a:xfrm>
            <a:off x="10649401" y="8344415"/>
            <a:ext cx="6932217" cy="3096415"/>
          </a:xfrm>
          <a:prstGeom prst="wedgeRoundRectCallout">
            <a:avLst>
              <a:gd name="adj1" fmla="val -76177"/>
              <a:gd name="adj2" fmla="val -9799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second argument of .f</a:t>
            </a:r>
          </a:p>
        </p:txBody>
      </p:sp>
      <p:sp>
        <p:nvSpPr>
          <p:cNvPr id="1586" name="A list of elements to pass to the first argument of .f"/>
          <p:cNvSpPr/>
          <p:nvPr/>
        </p:nvSpPr>
        <p:spPr>
          <a:xfrm>
            <a:off x="4743372" y="8344415"/>
            <a:ext cx="5334906" cy="3096414"/>
          </a:xfrm>
          <a:prstGeom prst="wedgeRoundRectCallout">
            <a:avLst>
              <a:gd name="adj1" fmla="val -4145"/>
              <a:gd name="adj2" fmla="val -10248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first argument of .f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90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388123" y="3939432"/>
            <a:ext cx="23438001" cy="5792169"/>
            <a:chOff x="-118444" y="0"/>
            <a:chExt cx="23438000" cy="5792168"/>
          </a:xfrm>
        </p:grpSpPr>
        <p:graphicFrame>
          <p:nvGraphicFramePr>
            <p:cNvPr id="1591" name="Table"/>
            <p:cNvGraphicFramePr/>
            <p:nvPr/>
          </p:nvGraphicFramePr>
          <p:xfrm>
            <a:off x="2109355" y="9295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2" name="map2("/>
            <p:cNvSpPr txBox="1"/>
            <p:nvPr/>
          </p:nvSpPr>
          <p:spPr>
            <a:xfrm>
              <a:off x="-118444" y="55371"/>
              <a:ext cx="2372444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map2(</a:t>
              </a:r>
            </a:p>
          </p:txBody>
        </p:sp>
        <p:sp>
          <p:nvSpPr>
            <p:cNvPr id="1593" name=", fun, …)"/>
            <p:cNvSpPr txBox="1"/>
            <p:nvPr/>
          </p:nvSpPr>
          <p:spPr>
            <a:xfrm>
              <a:off x="6732404" y="16577"/>
              <a:ext cx="4154983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sp>
          <p:nvSpPr>
            <p:cNvPr id="1594" name="Arrow"/>
            <p:cNvSpPr/>
            <p:nvPr/>
          </p:nvSpPr>
          <p:spPr>
            <a:xfrm>
              <a:off x="8560672" y="2891768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Arrow"/>
            <p:cNvSpPr/>
            <p:nvPr/>
          </p:nvSpPr>
          <p:spPr>
            <a:xfrm>
              <a:off x="18884769" y="2650316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aphicFrame>
          <p:nvGraphicFramePr>
            <p:cNvPr id="1596" name="Table"/>
            <p:cNvGraphicFramePr/>
            <p:nvPr/>
          </p:nvGraphicFramePr>
          <p:xfrm>
            <a:off x="4913189" y="8835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7" name=","/>
            <p:cNvSpPr txBox="1"/>
            <p:nvPr/>
          </p:nvSpPr>
          <p:spPr>
            <a:xfrm>
              <a:off x="4613889" y="0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598" name="Table"/>
            <p:cNvGraphicFramePr/>
            <p:nvPr/>
          </p:nvGraphicFramePr>
          <p:xfrm>
            <a:off x="1194180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599" name="Table"/>
            <p:cNvGraphicFramePr/>
            <p:nvPr/>
          </p:nvGraphicFramePr>
          <p:xfrm>
            <a:off x="14745641" y="130238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603" name="Group"/>
            <p:cNvGrpSpPr/>
            <p:nvPr/>
          </p:nvGrpSpPr>
          <p:grpSpPr>
            <a:xfrm>
              <a:off x="10315365" y="935878"/>
              <a:ext cx="8610414" cy="1069977"/>
              <a:chOff x="-264663" y="0"/>
              <a:chExt cx="8610412" cy="1069976"/>
            </a:xfrm>
          </p:grpSpPr>
          <p:sp>
            <p:nvSpPr>
              <p:cNvPr id="1600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1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2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07" name="Group"/>
            <p:cNvGrpSpPr/>
            <p:nvPr/>
          </p:nvGrpSpPr>
          <p:grpSpPr>
            <a:xfrm>
              <a:off x="10315365" y="1871757"/>
              <a:ext cx="8610414" cy="1069977"/>
              <a:chOff x="-264663" y="0"/>
              <a:chExt cx="8610412" cy="1069976"/>
            </a:xfrm>
          </p:grpSpPr>
          <p:sp>
            <p:nvSpPr>
              <p:cNvPr id="1604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5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6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1" name="Group"/>
            <p:cNvGrpSpPr/>
            <p:nvPr/>
          </p:nvGrpSpPr>
          <p:grpSpPr>
            <a:xfrm>
              <a:off x="10315364" y="2756835"/>
              <a:ext cx="8632164" cy="1154999"/>
              <a:chOff x="-286413" y="0"/>
              <a:chExt cx="8632162" cy="1154998"/>
            </a:xfrm>
          </p:grpSpPr>
          <p:sp>
            <p:nvSpPr>
              <p:cNvPr id="1608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9" name="fun("/>
              <p:cNvSpPr txBox="1"/>
              <p:nvPr/>
            </p:nvSpPr>
            <p:spPr>
              <a:xfrm>
                <a:off x="-286413" y="1181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0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5" name="Group"/>
            <p:cNvGrpSpPr/>
            <p:nvPr/>
          </p:nvGrpSpPr>
          <p:grpSpPr>
            <a:xfrm>
              <a:off x="10315365" y="3743513"/>
              <a:ext cx="8610414" cy="1069977"/>
              <a:chOff x="-264663" y="0"/>
              <a:chExt cx="8610412" cy="1069976"/>
            </a:xfrm>
          </p:grpSpPr>
          <p:sp>
            <p:nvSpPr>
              <p:cNvPr id="1612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3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4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9" name="Group"/>
            <p:cNvGrpSpPr/>
            <p:nvPr/>
          </p:nvGrpSpPr>
          <p:grpSpPr>
            <a:xfrm>
              <a:off x="10315365" y="4679391"/>
              <a:ext cx="8610414" cy="1069977"/>
              <a:chOff x="-264663" y="0"/>
              <a:chExt cx="8610412" cy="1069976"/>
            </a:xfrm>
          </p:grpSpPr>
          <p:sp>
            <p:nvSpPr>
              <p:cNvPr id="1616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7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8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aphicFrame>
          <p:nvGraphicFramePr>
            <p:cNvPr id="1620" name="Table"/>
            <p:cNvGraphicFramePr/>
            <p:nvPr/>
          </p:nvGraphicFramePr>
          <p:xfrm>
            <a:off x="2071656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list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82" y="235071"/>
            <a:ext cx="17662634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2851F-FF77-4344-B8C0-AAAB04AC3C7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6743153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35071"/>
            <a:ext cx="17635138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0EADD-7044-4B0B-B288-1F0B950B239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26480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43913"/>
            <a:ext cx="17635138" cy="13217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305FB-6923-47D6-ADB3-C2D1A1436A65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72014435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64494"/>
            <a:ext cx="17635138" cy="13176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C5219-2163-482A-92A4-44956A9F541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26075367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455958"/>
            <a:ext cx="17635138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C4C63-F80F-4A01-8611-55D91F6C505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3855298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5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626" name="Table"/>
          <p:cNvGraphicFramePr/>
          <p:nvPr/>
        </p:nvGraphicFramePr>
        <p:xfrm>
          <a:off x="5780174" y="4733373"/>
          <a:ext cx="12823650" cy="718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85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0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631" name="Suppose we have extra credit for the five students…"/>
          <p:cNvSpPr txBox="1"/>
          <p:nvPr/>
        </p:nvSpPr>
        <p:spPr>
          <a:xfrm>
            <a:off x="4128498" y="1710831"/>
            <a:ext cx="16127004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extra credit for the five students…</a:t>
            </a:r>
          </a:p>
        </p:txBody>
      </p:sp>
      <p:pic>
        <p:nvPicPr>
          <p:cNvPr id="1632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33" name="Shape"/>
          <p:cNvSpPr/>
          <p:nvPr/>
        </p:nvSpPr>
        <p:spPr>
          <a:xfrm>
            <a:off x="5074529" y="5654571"/>
            <a:ext cx="16077562" cy="358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13"/>
                </a:moveTo>
                <a:lnTo>
                  <a:pt x="2951" y="0"/>
                </a:lnTo>
                <a:lnTo>
                  <a:pt x="21600" y="7528"/>
                </a:lnTo>
                <a:lnTo>
                  <a:pt x="5883" y="21582"/>
                </a:lnTo>
                <a:lnTo>
                  <a:pt x="14" y="21600"/>
                </a:lnTo>
                <a:lnTo>
                  <a:pt x="0" y="19613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4" name="Rectangle"/>
          <p:cNvSpPr/>
          <p:nvPr/>
        </p:nvSpPr>
        <p:spPr>
          <a:xfrm>
            <a:off x="5081488" y="8903705"/>
            <a:ext cx="4370589" cy="335167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635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54393" r="37200" b="41590"/>
          <a:stretch>
            <a:fillRect/>
          </a:stretch>
        </p:blipFill>
        <p:spPr>
          <a:xfrm>
            <a:off x="7266898" y="5692028"/>
            <a:ext cx="13864412" cy="118725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ogical"/>
          <p:cNvSpPr txBox="1"/>
          <p:nvPr/>
        </p:nvSpPr>
        <p:spPr>
          <a:xfrm>
            <a:off x="18739441" y="1611116"/>
            <a:ext cx="186182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C0C0C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92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" name="TRUE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96" name="FALSE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97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sp>
        <p:nvSpPr>
          <p:cNvPr id="199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238ED08-FCCD-4202-B241-48FCE7F25742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9AAD8196-13A7-456F-8CAC-03CC2729ED5A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c(TRUE, FALSE, FALSE)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37692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638" name="Compute a final grade for each student, where the final grade is the average test score plus any extra credit assigned to the student. Return the results as a double (i.e. numeric) vector."/>
          <p:cNvSpPr txBox="1">
            <a:spLocks noGrp="1"/>
          </p:cNvSpPr>
          <p:nvPr>
            <p:ph type="body" sz="half" idx="4294967295"/>
          </p:nvPr>
        </p:nvSpPr>
        <p:spPr>
          <a:xfrm>
            <a:off x="1445226" y="3240423"/>
            <a:ext cx="21493548" cy="41585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Compute a final grade for each student, where the final grade is the average test score plus any extra credit assigned to the student. Return the results as a double (i.e. numeric) vector.</a:t>
            </a:r>
          </a:p>
        </p:txBody>
      </p:sp>
      <p:pic>
        <p:nvPicPr>
          <p:cNvPr id="16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39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3" name="The grades with extra credit…"/>
          <p:cNvSpPr txBox="1"/>
          <p:nvPr/>
        </p:nvSpPr>
        <p:spPr>
          <a:xfrm>
            <a:off x="2652596" y="1442632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grades with extra credit…</a:t>
            </a:r>
          </a:p>
        </p:txBody>
      </p:sp>
      <p:sp>
        <p:nvSpPr>
          <p:cNvPr id="1644" name="Rectangle"/>
          <p:cNvSpPr/>
          <p:nvPr/>
        </p:nvSpPr>
        <p:spPr>
          <a:xfrm>
            <a:off x="2739554" y="319485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exams %&gt;%…"/>
          <p:cNvSpPr txBox="1"/>
          <p:nvPr/>
        </p:nvSpPr>
        <p:spPr>
          <a:xfrm>
            <a:off x="2893154" y="3298025"/>
            <a:ext cx="1871919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map2_dbl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extra_credit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function(x, y) mean(x) + 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46" name="## student1  student2  student3  student4  student5…"/>
          <p:cNvSpPr txBox="1"/>
          <p:nvPr/>
        </p:nvSpPr>
        <p:spPr>
          <a:xfrm>
            <a:off x="2736399" y="5438404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71.4      74.6      80.2      85.1      94.1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Other mapping function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mapping functions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2" name="p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pmap()</a:t>
            </a:r>
          </a:p>
        </p:txBody>
      </p:sp>
      <p:sp>
        <p:nvSpPr>
          <p:cNvPr id="1653" name="Arrow"/>
          <p:cNvSpPr/>
          <p:nvPr/>
        </p:nvSpPr>
        <p:spPr>
          <a:xfrm rot="21600000">
            <a:off x="11815426" y="8268170"/>
            <a:ext cx="15367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-71549" y="5913983"/>
            <a:ext cx="14833849" cy="5750289"/>
            <a:chOff x="-77109" y="0"/>
            <a:chExt cx="14833847" cy="5750287"/>
          </a:xfrm>
        </p:grpSpPr>
        <p:graphicFrame>
          <p:nvGraphicFramePr>
            <p:cNvPr id="1654" name="Table"/>
            <p:cNvGraphicFramePr/>
            <p:nvPr/>
          </p:nvGraphicFramePr>
          <p:xfrm>
            <a:off x="8871084" y="89900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5" name=","/>
            <p:cNvSpPr txBox="1"/>
            <p:nvPr/>
          </p:nvSpPr>
          <p:spPr>
            <a:xfrm>
              <a:off x="8621304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656" name="Table"/>
            <p:cNvGraphicFramePr/>
            <p:nvPr/>
          </p:nvGraphicFramePr>
          <p:xfrm>
            <a:off x="3295167" y="92955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7" name="pmap(list("/>
            <p:cNvSpPr txBox="1"/>
            <p:nvPr/>
          </p:nvSpPr>
          <p:spPr>
            <a:xfrm>
              <a:off x="-77109" y="116926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pmap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list(</a:t>
              </a:r>
            </a:p>
          </p:txBody>
        </p:sp>
        <p:sp>
          <p:nvSpPr>
            <p:cNvPr id="1658" name="), fun, …)"/>
            <p:cNvSpPr txBox="1"/>
            <p:nvPr/>
          </p:nvSpPr>
          <p:spPr>
            <a:xfrm>
              <a:off x="10765262" y="78131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graphicFrame>
          <p:nvGraphicFramePr>
            <p:cNvPr id="1659" name="Table"/>
            <p:cNvGraphicFramePr/>
            <p:nvPr/>
          </p:nvGraphicFramePr>
          <p:xfrm>
            <a:off x="6099000" y="88357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0" name=","/>
            <p:cNvSpPr txBox="1"/>
            <p:nvPr/>
          </p:nvSpPr>
          <p:spPr>
            <a:xfrm>
              <a:off x="5799701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</p:grpSp>
      <p:grpSp>
        <p:nvGrpSpPr>
          <p:cNvPr id="1685" name="Group"/>
          <p:cNvGrpSpPr/>
          <p:nvPr/>
        </p:nvGrpSpPr>
        <p:grpSpPr>
          <a:xfrm>
            <a:off x="13435214" y="5983555"/>
            <a:ext cx="10953906" cy="5661946"/>
            <a:chOff x="-66635" y="50800"/>
            <a:chExt cx="10953904" cy="5661945"/>
          </a:xfrm>
        </p:grpSpPr>
        <p:graphicFrame>
          <p:nvGraphicFramePr>
            <p:cNvPr id="1662" name="Table"/>
            <p:cNvGraphicFramePr/>
            <p:nvPr/>
          </p:nvGraphicFramePr>
          <p:xfrm>
            <a:off x="1361778" y="5539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663" name="Table"/>
            <p:cNvGraphicFramePr/>
            <p:nvPr/>
          </p:nvGraphicFramePr>
          <p:xfrm>
            <a:off x="4165613" y="50800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4" name=","/>
            <p:cNvSpPr txBox="1"/>
            <p:nvPr/>
          </p:nvSpPr>
          <p:spPr>
            <a:xfrm>
              <a:off x="3770238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5" name="fun("/>
            <p:cNvSpPr txBox="1"/>
            <p:nvPr/>
          </p:nvSpPr>
          <p:spPr>
            <a:xfrm>
              <a:off x="-66634" y="934572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6" name=", …)"/>
            <p:cNvSpPr txBox="1"/>
            <p:nvPr/>
          </p:nvSpPr>
          <p:spPr>
            <a:xfrm>
              <a:off x="9182368" y="934572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67" name=","/>
            <p:cNvSpPr txBox="1"/>
            <p:nvPr/>
          </p:nvSpPr>
          <p:spPr>
            <a:xfrm>
              <a:off x="3770238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8" name="fun("/>
            <p:cNvSpPr txBox="1"/>
            <p:nvPr/>
          </p:nvSpPr>
          <p:spPr>
            <a:xfrm>
              <a:off x="-66634" y="1870450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9" name=", …)"/>
            <p:cNvSpPr txBox="1"/>
            <p:nvPr/>
          </p:nvSpPr>
          <p:spPr>
            <a:xfrm>
              <a:off x="9182368" y="1870450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0" name=","/>
            <p:cNvSpPr txBox="1"/>
            <p:nvPr/>
          </p:nvSpPr>
          <p:spPr>
            <a:xfrm>
              <a:off x="3791987" y="26939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1" name="fun("/>
            <p:cNvSpPr txBox="1"/>
            <p:nvPr/>
          </p:nvSpPr>
          <p:spPr>
            <a:xfrm>
              <a:off x="-66635" y="2857129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2" name=", …)"/>
            <p:cNvSpPr txBox="1"/>
            <p:nvPr/>
          </p:nvSpPr>
          <p:spPr>
            <a:xfrm>
              <a:off x="9204117" y="2755529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3" name=","/>
            <p:cNvSpPr txBox="1"/>
            <p:nvPr/>
          </p:nvSpPr>
          <p:spPr>
            <a:xfrm>
              <a:off x="3770238" y="36806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4" name="fun("/>
            <p:cNvSpPr txBox="1"/>
            <p:nvPr/>
          </p:nvSpPr>
          <p:spPr>
            <a:xfrm>
              <a:off x="-66634" y="3742207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5" name=", …)"/>
            <p:cNvSpPr txBox="1"/>
            <p:nvPr/>
          </p:nvSpPr>
          <p:spPr>
            <a:xfrm>
              <a:off x="9182368" y="3742207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6" name=","/>
            <p:cNvSpPr txBox="1"/>
            <p:nvPr/>
          </p:nvSpPr>
          <p:spPr>
            <a:xfrm>
              <a:off x="3770238" y="46165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7" name="fun("/>
            <p:cNvSpPr txBox="1"/>
            <p:nvPr/>
          </p:nvSpPr>
          <p:spPr>
            <a:xfrm>
              <a:off x="-66634" y="4678085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8" name=", …)"/>
            <p:cNvSpPr txBox="1"/>
            <p:nvPr/>
          </p:nvSpPr>
          <p:spPr>
            <a:xfrm>
              <a:off x="9182368" y="4678085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graphicFrame>
          <p:nvGraphicFramePr>
            <p:cNvPr id="1679" name="Table"/>
            <p:cNvGraphicFramePr/>
            <p:nvPr/>
          </p:nvGraphicFramePr>
          <p:xfrm>
            <a:off x="6907634" y="55412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80" name=","/>
            <p:cNvSpPr txBox="1"/>
            <p:nvPr/>
          </p:nvSpPr>
          <p:spPr>
            <a:xfrm>
              <a:off x="6532396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1" name=","/>
            <p:cNvSpPr txBox="1"/>
            <p:nvPr/>
          </p:nvSpPr>
          <p:spPr>
            <a:xfrm>
              <a:off x="6532396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2" name=","/>
            <p:cNvSpPr txBox="1"/>
            <p:nvPr/>
          </p:nvSpPr>
          <p:spPr>
            <a:xfrm>
              <a:off x="6556399" y="27955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3" name=","/>
            <p:cNvSpPr txBox="1"/>
            <p:nvPr/>
          </p:nvSpPr>
          <p:spPr>
            <a:xfrm>
              <a:off x="6534435" y="37314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4" name=","/>
            <p:cNvSpPr txBox="1"/>
            <p:nvPr/>
          </p:nvSpPr>
          <p:spPr>
            <a:xfrm>
              <a:off x="6532396" y="46419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</p:grpSp>
      <p:sp>
        <p:nvSpPr>
          <p:cNvPr id="1686" name="Map over three or more lists. Put the lists into a list of list whose names match argument names in the function."/>
          <p:cNvSpPr txBox="1"/>
          <p:nvPr/>
        </p:nvSpPr>
        <p:spPr>
          <a:xfrm>
            <a:off x="3526061" y="3363023"/>
            <a:ext cx="1733187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Map over three or more lists. Put the lists into a list of list whose names match argument names in the function.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77" y="455958"/>
            <a:ext cx="17566043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4E339-8DFC-42A2-9A19-A601FBF8AD5F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987279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3" y="455958"/>
            <a:ext cx="17199411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7DAA31-1364-473D-BB2E-5F79188947DE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7026541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0" name="walk(), walk_2(), and pwalk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walk(), walk_2(), and pwalk()</a:t>
            </a:r>
          </a:p>
        </p:txBody>
      </p:sp>
      <p:sp>
        <p:nvSpPr>
          <p:cNvPr id="1691" name="Versions of map(), map2(), and pmap() that do not return results. These are for triggering side effects (like writing files or saving graphs)."/>
          <p:cNvSpPr txBox="1"/>
          <p:nvPr/>
        </p:nvSpPr>
        <p:spPr>
          <a:xfrm>
            <a:off x="3526061" y="3597807"/>
            <a:ext cx="17331878" cy="34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Versions of map(), map2(), and pmap() that do not return results. These are for triggering side effects (like writing files or saving graphs).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5" name="map and walk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and walk functions</a:t>
            </a:r>
          </a:p>
        </p:txBody>
      </p:sp>
      <p:graphicFrame>
        <p:nvGraphicFramePr>
          <p:cNvPr id="1696" name="Table"/>
          <p:cNvGraphicFramePr/>
          <p:nvPr/>
        </p:nvGraphicFramePr>
        <p:xfrm>
          <a:off x="4355823" y="4451244"/>
          <a:ext cx="15672352" cy="81407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96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7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4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side effect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77" y="455958"/>
            <a:ext cx="17142042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417C8-2E81-45CD-BD0E-C1B7C58D522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52718760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ractic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Practice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868F1714-8242-4017-925B-B15B6A2F412C}"/>
              </a:ext>
            </a:extLst>
          </p:cNvPr>
          <p:cNvSpPr/>
          <p:nvPr/>
        </p:nvSpPr>
        <p:spPr>
          <a:xfrm>
            <a:off x="503852" y="6505372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lm(price ~ carat + cut + color + clarity, data = diamonds)">
            <a:extLst>
              <a:ext uri="{FF2B5EF4-FFF2-40B4-BE49-F238E27FC236}">
                <a16:creationId xmlns:a16="http://schemas.microsoft.com/office/drawing/2014/main" id="{69A7187C-18B0-431E-ABCE-7CDF8FA699A2}"/>
              </a:ext>
            </a:extLst>
          </p:cNvPr>
          <p:cNvSpPr txBox="1"/>
          <p:nvPr/>
        </p:nvSpPr>
        <p:spPr>
          <a:xfrm>
            <a:off x="868572" y="6837249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&lt;- 1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8" name="Rectangle"/>
          <p:cNvSpPr/>
          <p:nvPr/>
        </p:nvSpPr>
        <p:spPr>
          <a:xfrm>
            <a:off x="8535737" y="972496"/>
            <a:ext cx="3081086" cy="215354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617565" y="1536304"/>
            <a:ext cx="210314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Scalar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" name="type">
            <a:extLst>
              <a:ext uri="{FF2B5EF4-FFF2-40B4-BE49-F238E27FC236}">
                <a16:creationId xmlns:a16="http://schemas.microsoft.com/office/drawing/2014/main" id="{B4DAEFB2-80A5-4867-83CB-EFA3B45F5EB6}"/>
              </a:ext>
            </a:extLst>
          </p:cNvPr>
          <p:cNvSpPr txBox="1"/>
          <p:nvPr/>
        </p:nvSpPr>
        <p:spPr>
          <a:xfrm>
            <a:off x="8535737" y="4734387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length = 1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D72001-178E-4464-BF9C-32D33EE5D45F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type">
            <a:extLst>
              <a:ext uri="{FF2B5EF4-FFF2-40B4-BE49-F238E27FC236}">
                <a16:creationId xmlns:a16="http://schemas.microsoft.com/office/drawing/2014/main" id="{34DF10BE-51C6-4414-A728-249CE928FC94}"/>
              </a:ext>
            </a:extLst>
          </p:cNvPr>
          <p:cNvSpPr txBox="1"/>
          <p:nvPr/>
        </p:nvSpPr>
        <p:spPr>
          <a:xfrm>
            <a:off x="5669135" y="9544514"/>
            <a:ext cx="1159623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R indices start at 1</a:t>
            </a:r>
          </a:p>
          <a:p>
            <a:pPr algn="l"/>
            <a:r>
              <a:rPr lang="en-GB" dirty="0"/>
              <a:t>Extract elements with [  ]</a:t>
            </a:r>
          </a:p>
        </p:txBody>
      </p:sp>
    </p:spTree>
    <p:extLst>
      <p:ext uri="{BB962C8B-B14F-4D97-AF65-F5344CB8AC3E}">
        <p14:creationId xmlns:p14="http://schemas.microsoft.com/office/powerpoint/2010/main" val="109886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-73102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701" name="Use rnorm() and a map function to make test results for three students. Save the result as tests.…"/>
          <p:cNvSpPr txBox="1">
            <a:spLocks noGrp="1"/>
          </p:cNvSpPr>
          <p:nvPr>
            <p:ph type="body" idx="4294967295"/>
          </p:nvPr>
        </p:nvSpPr>
        <p:spPr>
          <a:xfrm>
            <a:off x="358589" y="1714020"/>
            <a:ext cx="23778760" cy="1163342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rnorm() and a map function to make test results for three students. Save the result as tests.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tests with a mean of 70 and a sd of 20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5 tests with a mean of 80 and a sd of 15</a:t>
            </a:r>
          </a:p>
          <a:p>
            <a:pPr marL="1761807" lvl="1" indent="-708659" defTabSz="543305">
              <a:spcBef>
                <a:spcPts val="18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5 tests with a mean of 90 and a sd of 15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runif() and a map to make homework results for the students. Save the result as homeworks.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homeworks with a min of 80 and a max of 95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6 homeworks with a min of 75 and a max of 90</a:t>
            </a:r>
          </a:p>
          <a:p>
            <a:pPr marL="1761807" lvl="1" indent="-708659" defTabSz="543305">
              <a:spcBef>
                <a:spcPts val="18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7 homeworks with a min of 70 and a max of 100</a:t>
            </a:r>
          </a:p>
          <a:p>
            <a:pPr marL="708659" indent="-708659" defTabSz="543305">
              <a:spcBef>
                <a:spcPts val="18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the grade for each student  a student's grade is 0.8 * the average test score plus 0.2 * the average homework score. Save the result as grades.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purrr functions and tibble() to turn each element of grades into a tibble with one row and one column. Then use a purrr function and write_csv() to save the tibbles to your working directory as "student1.csv", "student2.csv", "student3.csv".</a:t>
            </a:r>
          </a:p>
        </p:txBody>
      </p:sp>
      <p:pic>
        <p:nvPicPr>
          <p:cNvPr id="170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10839" y="303570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7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02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05" name="Rectangle"/>
          <p:cNvSpPr/>
          <p:nvPr/>
        </p:nvSpPr>
        <p:spPr>
          <a:xfrm>
            <a:off x="1370474" y="691937"/>
            <a:ext cx="21643053" cy="2280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tests &lt;-…"/>
          <p:cNvSpPr txBox="1"/>
          <p:nvPr/>
        </p:nvSpPr>
        <p:spPr>
          <a:xfrm>
            <a:off x="1625673" y="795105"/>
            <a:ext cx="20896496" cy="207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tests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map2(list(70, 80, 90), list(20, 15, 15),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 5)</a:t>
            </a:r>
          </a:p>
        </p:txBody>
      </p:sp>
      <p:sp>
        <p:nvSpPr>
          <p:cNvPr id="1707" name="Rectangle"/>
          <p:cNvSpPr/>
          <p:nvPr/>
        </p:nvSpPr>
        <p:spPr>
          <a:xfrm>
            <a:off x="1370474" y="3519314"/>
            <a:ext cx="21643053" cy="5253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homeworks &lt;-…"/>
          <p:cNvSpPr txBox="1"/>
          <p:nvPr/>
        </p:nvSpPr>
        <p:spPr>
          <a:xfrm>
            <a:off x="1625673" y="3622482"/>
            <a:ext cx="20896496" cy="504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homeworks &lt;-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list(n = list(5, 6, 7),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min = list(80, 75, 70),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max = list(95, 90, 100))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pmap(runif)</a:t>
            </a:r>
          </a:p>
        </p:txBody>
      </p:sp>
      <p:sp>
        <p:nvSpPr>
          <p:cNvPr id="1709" name="Rectangle"/>
          <p:cNvSpPr/>
          <p:nvPr/>
        </p:nvSpPr>
        <p:spPr>
          <a:xfrm>
            <a:off x="1370474" y="9428953"/>
            <a:ext cx="21643053" cy="33116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0" name="grades &lt;-…"/>
          <p:cNvSpPr txBox="1"/>
          <p:nvPr/>
        </p:nvSpPr>
        <p:spPr>
          <a:xfrm>
            <a:off x="1625673" y="9532122"/>
            <a:ext cx="21132654" cy="310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grades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map2(tests, homeworks,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function(x, y) .8 * mean(x) + .2 * mean(y))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13" name="Rectangle"/>
          <p:cNvSpPr/>
          <p:nvPr/>
        </p:nvSpPr>
        <p:spPr>
          <a:xfrm>
            <a:off x="1370474" y="2673875"/>
            <a:ext cx="21643053" cy="8368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4" name="filenames &lt;-…"/>
          <p:cNvSpPr txBox="1"/>
          <p:nvPr/>
        </p:nvSpPr>
        <p:spPr>
          <a:xfrm>
            <a:off x="1625673" y="2777043"/>
            <a:ext cx="20896496" cy="80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filenames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list("student1.csv",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"student2.csv",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"student3.csv")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walk2(filenames,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171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778" name="If you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you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1781" name="Group"/>
          <p:cNvGrpSpPr/>
          <p:nvPr/>
        </p:nvGrpSpPr>
        <p:grpSpPr>
          <a:xfrm>
            <a:off x="12871116" y="6561603"/>
            <a:ext cx="9348254" cy="5080439"/>
            <a:chOff x="38100" y="-1"/>
            <a:chExt cx="9348251" cy="5080437"/>
          </a:xfrm>
        </p:grpSpPr>
        <p:graphicFrame>
          <p:nvGraphicFramePr>
            <p:cNvPr id="1779" name="Table"/>
            <p:cNvGraphicFramePr/>
            <p:nvPr/>
          </p:nvGraphicFramePr>
          <p:xfrm>
            <a:off x="38100" y="1270437"/>
            <a:ext cx="9348251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80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82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1824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1822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1783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1784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5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1786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7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8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9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790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791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792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3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5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6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7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1798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1799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1800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1820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1804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1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2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1803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09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5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6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7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1808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1819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1810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1818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1811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2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3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4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1815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1816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1817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1821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1823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25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1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32" name="# A tibble: 3 × 3…"/>
          <p:cNvSpPr txBox="1"/>
          <p:nvPr/>
        </p:nvSpPr>
        <p:spPr>
          <a:xfrm>
            <a:off x="8366487" y="8659570"/>
            <a:ext cx="7651025" cy="43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3 × 3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num   cha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&lt;list&gt;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1   one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2   two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[3]&gt;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3 three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3909-D730-4F35-B0BD-FBBFAED0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14B35-4743-4C82-B1E0-153E617C1B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196927"/>
            <a:ext cx="15408853" cy="8036720"/>
          </a:xfrm>
        </p:spPr>
        <p:txBody>
          <a:bodyPr/>
          <a:lstStyle/>
          <a:p>
            <a:r>
              <a:rPr lang="en-GB" dirty="0"/>
              <a:t>Example uses: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Simulation scenarios &amp; inputs: list column = simulated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Modelling grouped data: list column = model outputs</a:t>
            </a:r>
          </a:p>
        </p:txBody>
      </p:sp>
    </p:spTree>
    <p:extLst>
      <p:ext uri="{BB962C8B-B14F-4D97-AF65-F5344CB8AC3E}">
        <p14:creationId xmlns:p14="http://schemas.microsoft.com/office/powerpoint/2010/main" val="1850436423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581498" y="1536304"/>
            <a:ext cx="217527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Vector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17752883" y="953338"/>
            <a:ext cx="9217145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CA90DD4-1733-429C-8A6F-A148B01AA62C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04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3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644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byrow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54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A7C2B28-FC30-4EC4-BE58-834F177FDF41}"/>
              </a:ext>
            </a:extLst>
          </p:cNvPr>
          <p:cNvGrpSpPr/>
          <p:nvPr/>
        </p:nvGrpSpPr>
        <p:grpSpPr>
          <a:xfrm>
            <a:off x="12192000" y="2135146"/>
            <a:ext cx="9217145" cy="4339049"/>
            <a:chOff x="8535737" y="959687"/>
            <a:chExt cx="9217145" cy="4339049"/>
          </a:xfrm>
          <a:solidFill>
            <a:schemeClr val="bg1">
              <a:lumMod val="65000"/>
            </a:schemeClr>
          </a:solidFill>
        </p:grpSpPr>
        <p:grpSp>
          <p:nvGrpSpPr>
            <p:cNvPr id="26" name="Group">
              <a:extLst>
                <a:ext uri="{FF2B5EF4-FFF2-40B4-BE49-F238E27FC236}">
                  <a16:creationId xmlns:a16="http://schemas.microsoft.com/office/drawing/2014/main" id="{C3BB12DF-6EEB-44AE-92DC-C4CC4973FB54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31" name="Rectangle">
                <a:extLst>
                  <a:ext uri="{FF2B5EF4-FFF2-40B4-BE49-F238E27FC236}">
                    <a16:creationId xmlns:a16="http://schemas.microsoft.com/office/drawing/2014/main" id="{3BF6A9D5-FB0D-4DCB-8258-354D643A6246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91BA8390-6A67-4948-BB1A-99BF088E0584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C5DDCE3B-AC16-4304-B2EE-E45F95355EF7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27" name="Group">
              <a:extLst>
                <a:ext uri="{FF2B5EF4-FFF2-40B4-BE49-F238E27FC236}">
                  <a16:creationId xmlns:a16="http://schemas.microsoft.com/office/drawing/2014/main" id="{B0E991CB-C8F5-4A1B-BAC6-F7EFD6681705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8" name="Rectangle">
                <a:extLst>
                  <a:ext uri="{FF2B5EF4-FFF2-40B4-BE49-F238E27FC236}">
                    <a16:creationId xmlns:a16="http://schemas.microsoft.com/office/drawing/2014/main" id="{26630E2E-69FB-47AB-A641-83E321C41C7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EE43FE11-A018-487B-BB7C-416EEE98EC2D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8CAAC91C-AC2A-4C72-94FE-22DA835E0E11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63" name="Atomic Vector"/>
          <p:cNvSpPr txBox="1"/>
          <p:nvPr/>
        </p:nvSpPr>
        <p:spPr>
          <a:xfrm>
            <a:off x="4767447" y="1536304"/>
            <a:ext cx="18033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Array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858000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&gt;= 2 dimensions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551B18-9EBB-4D6E-88CF-8A9BF617BD21}"/>
              </a:ext>
            </a:extLst>
          </p:cNvPr>
          <p:cNvGrpSpPr/>
          <p:nvPr/>
        </p:nvGrpSpPr>
        <p:grpSpPr>
          <a:xfrm>
            <a:off x="10231187" y="1536304"/>
            <a:ext cx="9217145" cy="4339049"/>
            <a:chOff x="8535737" y="959687"/>
            <a:chExt cx="9217145" cy="4339049"/>
          </a:xfrm>
          <a:solidFill>
            <a:schemeClr val="bg2"/>
          </a:solidFill>
        </p:grpSpPr>
        <p:grpSp>
          <p:nvGrpSpPr>
            <p:cNvPr id="16" name="Group">
              <a:extLst>
                <a:ext uri="{FF2B5EF4-FFF2-40B4-BE49-F238E27FC236}">
                  <a16:creationId xmlns:a16="http://schemas.microsoft.com/office/drawing/2014/main" id="{E038E45F-1114-449A-9568-4DA6D4D9841A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F884E4E1-C113-425B-8BFE-6DD4906DDFB9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4F615403-9415-4F62-A2AA-1670D8BB2C10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C88DA9C7-05D0-4E26-8AA3-36B2373DD7D3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6D10F1C7-407A-48BA-8169-D80D1E0A0D20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3C6CB692-324E-453A-9F84-B1B1CD9200A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AE69115D-6A1D-4602-995D-50E384A69F7F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0A733E4B-A090-46CD-AB5A-68AB17B2CE2E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03CB2-A222-44F9-BD7A-C8ED1B0E59E4}"/>
              </a:ext>
            </a:extLst>
          </p:cNvPr>
          <p:cNvGrpSpPr/>
          <p:nvPr/>
        </p:nvGrpSpPr>
        <p:grpSpPr>
          <a:xfrm>
            <a:off x="8535737" y="959687"/>
            <a:ext cx="9217145" cy="4339049"/>
            <a:chOff x="8535737" y="959687"/>
            <a:chExt cx="9217145" cy="4339049"/>
          </a:xfrm>
          <a:solidFill>
            <a:schemeClr val="bg1"/>
          </a:solidFill>
        </p:grpSpPr>
        <p:grpSp>
          <p:nvGrpSpPr>
            <p:cNvPr id="161" name="Group"/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58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9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0" name="Line"/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D81C6B25-A38C-47EA-A701-9388B4551542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DB23D2C3-F757-42B4-83BE-B46ECBC0DAA4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E91418EB-ACA9-4A1C-9CE7-1C531AD16C4B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5A5C48C5-04EF-4224-97A7-27BF690DA330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6C032A4-B06B-444C-9061-56318C0DC2F6}"/>
              </a:ext>
            </a:extLst>
          </p:cNvPr>
          <p:cNvSpPr/>
          <p:nvPr/>
        </p:nvSpPr>
        <p:spPr>
          <a:xfrm>
            <a:off x="107771" y="13091177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485D5B4F-D11C-4258-B28F-6A95190F7D7D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" name="lm(price ~ carat + cut + color + clarity, data = diamonds)">
            <a:extLst>
              <a:ext uri="{FF2B5EF4-FFF2-40B4-BE49-F238E27FC236}">
                <a16:creationId xmlns:a16="http://schemas.microsoft.com/office/drawing/2014/main" id="{B4E1C9FD-9F3F-429C-A27E-2F877D6A6F70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dim=c(2,3))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203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" name="Rectangle"/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" name="Rectangle"/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9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210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211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13" name="?"/>
          <p:cNvSpPr txBox="1"/>
          <p:nvPr/>
        </p:nvSpPr>
        <p:spPr>
          <a:xfrm>
            <a:off x="19478263" y="1611116"/>
            <a:ext cx="3841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  <p:sp>
        <p:nvSpPr>
          <p:cNvPr id="214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1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  <p:extLst>
      <p:ext uri="{BB962C8B-B14F-4D97-AF65-F5344CB8AC3E}">
        <p14:creationId xmlns:p14="http://schemas.microsoft.com/office/powerpoint/2010/main" val="33606328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0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24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25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"</a:t>
            </a:r>
            <a:r>
              <a:rPr lang="en-GB" dirty="0"/>
              <a:t>one</a:t>
            </a:r>
            <a:r>
              <a:rPr dirty="0"/>
              <a:t>"</a:t>
            </a:r>
          </a:p>
        </p:txBody>
      </p:sp>
      <p:sp>
        <p:nvSpPr>
          <p:cNvPr id="226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2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40035220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CACB88-1893-46A2-8904-F0CE8ED978AA}"/>
              </a:ext>
            </a:extLst>
          </p:cNvPr>
          <p:cNvGrpSpPr/>
          <p:nvPr/>
        </p:nvGrpSpPr>
        <p:grpSpPr>
          <a:xfrm>
            <a:off x="5045944" y="4619259"/>
            <a:ext cx="9857730" cy="7705253"/>
            <a:chOff x="5045944" y="4619259"/>
            <a:chExt cx="9857730" cy="7705253"/>
          </a:xfrm>
        </p:grpSpPr>
        <p:sp>
          <p:nvSpPr>
            <p:cNvPr id="266" name="List"/>
            <p:cNvSpPr txBox="1"/>
            <p:nvPr/>
          </p:nvSpPr>
          <p:spPr>
            <a:xfrm>
              <a:off x="5045944" y="5384749"/>
              <a:ext cx="1233679" cy="105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List</a:t>
              </a: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8329986" y="4619259"/>
              <a:ext cx="6573688" cy="2572328"/>
              <a:chOff x="0" y="0"/>
              <a:chExt cx="6573687" cy="2572327"/>
            </a:xfrm>
          </p:grpSpPr>
          <p:sp>
            <p:nvSpPr>
              <p:cNvPr id="267" name="Rectangle"/>
              <p:cNvSpPr/>
              <p:nvPr/>
            </p:nvSpPr>
            <p:spPr>
              <a:xfrm>
                <a:off x="205751" y="228471"/>
                <a:ext cx="3079686" cy="2153540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8" name="double"/>
              <p:cNvSpPr txBox="1"/>
              <p:nvPr/>
            </p:nvSpPr>
            <p:spPr>
              <a:xfrm>
                <a:off x="3822135" y="835313"/>
                <a:ext cx="198437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269" name="1"/>
              <p:cNvSpPr txBox="1"/>
              <p:nvPr/>
            </p:nvSpPr>
            <p:spPr>
              <a:xfrm>
                <a:off x="20953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270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1" name="1"/>
              <p:cNvSpPr txBox="1"/>
              <p:nvPr/>
            </p:nvSpPr>
            <p:spPr>
              <a:xfrm>
                <a:off x="21588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77" name="Group"/>
            <p:cNvGrpSpPr/>
            <p:nvPr/>
          </p:nvGrpSpPr>
          <p:grpSpPr>
            <a:xfrm>
              <a:off x="8329986" y="9752184"/>
              <a:ext cx="6573688" cy="2572328"/>
              <a:chOff x="0" y="0"/>
              <a:chExt cx="6573687" cy="2572327"/>
            </a:xfrm>
          </p:grpSpPr>
          <p:sp>
            <p:nvSpPr>
              <p:cNvPr id="273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4" name="Rectangle"/>
              <p:cNvSpPr/>
              <p:nvPr/>
            </p:nvSpPr>
            <p:spPr>
              <a:xfrm>
                <a:off x="205751" y="215717"/>
                <a:ext cx="3092385" cy="2153539"/>
              </a:xfrm>
              <a:prstGeom prst="rect">
                <a:avLst/>
              </a:prstGeom>
              <a:solidFill>
                <a:srgbClr val="C0C0C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5" name="logical"/>
              <p:cNvSpPr txBox="1"/>
              <p:nvPr/>
            </p:nvSpPr>
            <p:spPr>
              <a:xfrm>
                <a:off x="3883413" y="854336"/>
                <a:ext cx="186182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C0C0C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logical</a:t>
                </a:r>
              </a:p>
            </p:txBody>
          </p:sp>
          <p:sp>
            <p:nvSpPr>
              <p:cNvPr id="276" name="FALSE"/>
              <p:cNvSpPr txBox="1"/>
              <p:nvPr/>
            </p:nvSpPr>
            <p:spPr>
              <a:xfrm>
                <a:off x="193051" y="854336"/>
                <a:ext cx="302611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FALSE</a:t>
                </a:r>
              </a:p>
            </p:txBody>
          </p:sp>
        </p:grpSp>
        <p:grpSp>
          <p:nvGrpSpPr>
            <p:cNvPr id="282" name="Group"/>
            <p:cNvGrpSpPr/>
            <p:nvPr/>
          </p:nvGrpSpPr>
          <p:grpSpPr>
            <a:xfrm>
              <a:off x="8329986" y="7173021"/>
              <a:ext cx="6573688" cy="2572329"/>
              <a:chOff x="0" y="0"/>
              <a:chExt cx="6573687" cy="2572327"/>
            </a:xfrm>
          </p:grpSpPr>
          <p:sp>
            <p:nvSpPr>
              <p:cNvPr id="278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9" name="Rectangle"/>
              <p:cNvSpPr/>
              <p:nvPr/>
            </p:nvSpPr>
            <p:spPr>
              <a:xfrm>
                <a:off x="245793" y="209394"/>
                <a:ext cx="3068393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0" name="&quot;two&quot;"/>
              <p:cNvSpPr txBox="1"/>
              <p:nvPr/>
            </p:nvSpPr>
            <p:spPr>
              <a:xfrm>
                <a:off x="255923" y="848013"/>
                <a:ext cx="3072125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/>
                  <a:t>"</a:t>
                </a:r>
                <a:r>
                  <a:rPr lang="en-GB" dirty="0"/>
                  <a:t>one</a:t>
                </a:r>
                <a:r>
                  <a:rPr dirty="0"/>
                  <a:t>"</a:t>
                </a:r>
              </a:p>
            </p:txBody>
          </p:sp>
          <p:sp>
            <p:nvSpPr>
              <p:cNvPr id="281" name="character"/>
              <p:cNvSpPr txBox="1"/>
              <p:nvPr/>
            </p:nvSpPr>
            <p:spPr>
              <a:xfrm>
                <a:off x="3504953" y="835313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3E92A131-AD50-4625-9F9B-69741D756324}"/>
              </a:ext>
            </a:extLst>
          </p:cNvPr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46447075-5CE3-4C3D-BA32-CD798785482E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68C98259-D53D-4454-88B3-56F162027AB6}"/>
                </a:ext>
              </a:extLst>
            </p:cNvPr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A583568F-D048-42A4-8DF7-E6B339820F58}"/>
                </a:ext>
              </a:extLst>
            </p:cNvPr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B37BF8AD-55B1-4363-8987-73293044346A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E6C56515-A938-4074-9593-AFFECEA72799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BF19A1F2-219F-40A5-B1A1-AB389E17334F}"/>
                </a:ext>
              </a:extLst>
            </p:cNvPr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6" name="&quot;two&quot;">
              <a:extLst>
                <a:ext uri="{FF2B5EF4-FFF2-40B4-BE49-F238E27FC236}">
                  <a16:creationId xmlns:a16="http://schemas.microsoft.com/office/drawing/2014/main" id="{2E16FBB8-57A8-4E0E-9570-0D4B240C2A8C}"/>
                </a:ext>
              </a:extLst>
            </p:cNvPr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47" name="FALSE">
              <a:extLst>
                <a:ext uri="{FF2B5EF4-FFF2-40B4-BE49-F238E27FC236}">
                  <a16:creationId xmlns:a16="http://schemas.microsoft.com/office/drawing/2014/main" id="{70B9547E-DC64-4166-A0BD-6E5266AA12BD}"/>
                </a:ext>
              </a:extLst>
            </p:cNvPr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48" name="Rectangle">
              <a:extLst>
                <a:ext uri="{FF2B5EF4-FFF2-40B4-BE49-F238E27FC236}">
                  <a16:creationId xmlns:a16="http://schemas.microsoft.com/office/drawing/2014/main" id="{92812CD7-007D-4088-A69B-75EAE70B25A8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F0068020-24D7-4F8A-AC24-1B36AD037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38029" y="1058489"/>
            <a:ext cx="1864475" cy="186447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C586C08-7FD7-48EE-8AB6-35E6F566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33363" y="7608040"/>
            <a:ext cx="1702290" cy="17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1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19EC-2BEC-43F4-93AC-3EFAB13FE4A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7E19166F-76A8-483F-8B37-C01999B2C137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CD7648A6-6226-4F88-8CBC-46E8A31C3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5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1726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7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1728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1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2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33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734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5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8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1739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740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1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2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3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6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  <p:sp>
          <p:nvSpPr>
            <p:cNvPr id="1747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48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49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51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+   class = "data.frame"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1752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53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55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469476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176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1762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df["num"]</a:t>
            </a:r>
          </a:p>
        </p:txBody>
      </p:sp>
      <p:graphicFrame>
        <p:nvGraphicFramePr>
          <p:cNvPr id="1763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4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df[["num"]]</a:t>
            </a:r>
          </a:p>
        </p:txBody>
      </p:sp>
      <p:sp>
        <p:nvSpPr>
          <p:cNvPr id="1765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df$num</a:t>
            </a:r>
          </a:p>
        </p:txBody>
      </p:sp>
      <p:sp>
        <p:nvSpPr>
          <p:cNvPr id="1766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c(1, 2, 3)</a:t>
            </a:r>
          </a:p>
        </p:txBody>
      </p:sp>
    </p:spTree>
    <p:extLst>
      <p:ext uri="{BB962C8B-B14F-4D97-AF65-F5344CB8AC3E}">
        <p14:creationId xmlns:p14="http://schemas.microsoft.com/office/powerpoint/2010/main" val="37093136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7653330" y="8161128"/>
            <a:ext cx="6573688" cy="2572328"/>
            <a:chOff x="0" y="0"/>
            <a:chExt cx="6573687" cy="2572327"/>
          </a:xfrm>
        </p:grpSpPr>
        <p:sp>
          <p:nvSpPr>
            <p:cNvPr id="30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2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3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304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68502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5F4318B9-2B8C-418E-85EE-5D52F57B51F8}"/>
              </a:ext>
            </a:extLst>
          </p:cNvPr>
          <p:cNvSpPr/>
          <p:nvPr/>
        </p:nvSpPr>
        <p:spPr>
          <a:xfrm>
            <a:off x="7653330" y="8173937"/>
            <a:ext cx="7462425" cy="3781682"/>
          </a:xfrm>
          <a:prstGeom prst="roundRect">
            <a:avLst>
              <a:gd name="adj" fmla="val 11286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list">
            <a:extLst>
              <a:ext uri="{FF2B5EF4-FFF2-40B4-BE49-F238E27FC236}">
                <a16:creationId xmlns:a16="http://schemas.microsoft.com/office/drawing/2014/main" id="{BBD149BD-DAB1-4289-9646-9FA76B4798CF}"/>
              </a:ext>
            </a:extLst>
          </p:cNvPr>
          <p:cNvSpPr txBox="1"/>
          <p:nvPr/>
        </p:nvSpPr>
        <p:spPr>
          <a:xfrm>
            <a:off x="13538500" y="9432480"/>
            <a:ext cx="90043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29" name="Group">
            <a:extLst>
              <a:ext uri="{FF2B5EF4-FFF2-40B4-BE49-F238E27FC236}">
                <a16:creationId xmlns:a16="http://schemas.microsoft.com/office/drawing/2014/main" id="{F8462AD7-9960-408A-B1B6-0A5B4E9BF586}"/>
              </a:ext>
            </a:extLst>
          </p:cNvPr>
          <p:cNvGrpSpPr/>
          <p:nvPr/>
        </p:nvGrpSpPr>
        <p:grpSpPr>
          <a:xfrm>
            <a:off x="7860938" y="8409747"/>
            <a:ext cx="5009376" cy="1965527"/>
            <a:chOff x="0" y="0"/>
            <a:chExt cx="5009375" cy="1965526"/>
          </a:xfrm>
        </p:grpSpPr>
        <p:grpSp>
          <p:nvGrpSpPr>
            <p:cNvPr id="30" name="Group">
              <a:extLst>
                <a:ext uri="{FF2B5EF4-FFF2-40B4-BE49-F238E27FC236}">
                  <a16:creationId xmlns:a16="http://schemas.microsoft.com/office/drawing/2014/main" id="{BDE7C8FC-7742-4878-B91B-181C833AC846}"/>
                </a:ext>
              </a:extLst>
            </p:cNvPr>
            <p:cNvGrpSpPr/>
            <p:nvPr/>
          </p:nvGrpSpPr>
          <p:grpSpPr>
            <a:xfrm>
              <a:off x="0" y="0"/>
              <a:ext cx="2514357" cy="983885"/>
              <a:chOff x="0" y="0"/>
              <a:chExt cx="2514356" cy="983884"/>
            </a:xfrm>
          </p:grpSpPr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91685A8A-BA4B-4B66-8603-522885783077}"/>
                  </a:ext>
                </a:extLst>
              </p:cNvPr>
              <p:cNvSpPr/>
              <p:nvPr/>
            </p:nvSpPr>
            <p:spPr>
              <a:xfrm>
                <a:off x="78697" y="87387"/>
                <a:ext cx="1177943" cy="82370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7" name="double">
                <a:extLst>
                  <a:ext uri="{FF2B5EF4-FFF2-40B4-BE49-F238E27FC236}">
                    <a16:creationId xmlns:a16="http://schemas.microsoft.com/office/drawing/2014/main" id="{813E7161-5656-475D-A84A-526900D1E642}"/>
                  </a:ext>
                </a:extLst>
              </p:cNvPr>
              <p:cNvSpPr txBox="1"/>
              <p:nvPr/>
            </p:nvSpPr>
            <p:spPr>
              <a:xfrm>
                <a:off x="1461678" y="319497"/>
                <a:ext cx="759486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48" name="Rounded Rectangle">
                <a:extLst>
                  <a:ext uri="{FF2B5EF4-FFF2-40B4-BE49-F238E27FC236}">
                    <a16:creationId xmlns:a16="http://schemas.microsoft.com/office/drawing/2014/main" id="{25AE018E-5735-429A-8E9A-F054B9A64948}"/>
                  </a:ext>
                </a:extLst>
              </p:cNvPr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32" name="Group">
              <a:extLst>
                <a:ext uri="{FF2B5EF4-FFF2-40B4-BE49-F238E27FC236}">
                  <a16:creationId xmlns:a16="http://schemas.microsoft.com/office/drawing/2014/main" id="{774F7D6A-DE56-4BF8-8AFD-BFFC65705FE8}"/>
                </a:ext>
              </a:extLst>
            </p:cNvPr>
            <p:cNvGrpSpPr/>
            <p:nvPr/>
          </p:nvGrpSpPr>
          <p:grpSpPr>
            <a:xfrm>
              <a:off x="0" y="981641"/>
              <a:ext cx="5009375" cy="983885"/>
              <a:chOff x="0" y="0"/>
              <a:chExt cx="5009374" cy="983884"/>
            </a:xfrm>
          </p:grpSpPr>
          <p:sp>
            <p:nvSpPr>
              <p:cNvPr id="33" name="Rounded Rectangle">
                <a:extLst>
                  <a:ext uri="{FF2B5EF4-FFF2-40B4-BE49-F238E27FC236}">
                    <a16:creationId xmlns:a16="http://schemas.microsoft.com/office/drawing/2014/main" id="{F88C3F73-73AA-4AB7-A238-EAD4A074752E}"/>
                  </a:ext>
                </a:extLst>
              </p:cNvPr>
              <p:cNvSpPr/>
              <p:nvPr/>
            </p:nvSpPr>
            <p:spPr>
              <a:xfrm>
                <a:off x="0" y="0"/>
                <a:ext cx="5009375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4" name="Group">
                <a:extLst>
                  <a:ext uri="{FF2B5EF4-FFF2-40B4-BE49-F238E27FC236}">
                    <a16:creationId xmlns:a16="http://schemas.microsoft.com/office/drawing/2014/main" id="{EC1C3339-843D-4825-A208-FF55CF2EC287}"/>
                  </a:ext>
                </a:extLst>
              </p:cNvPr>
              <p:cNvGrpSpPr/>
              <p:nvPr/>
            </p:nvGrpSpPr>
            <p:grpSpPr>
              <a:xfrm>
                <a:off x="73839" y="72783"/>
                <a:ext cx="4763197" cy="838318"/>
                <a:chOff x="0" y="0"/>
                <a:chExt cx="4763195" cy="838317"/>
              </a:xfrm>
            </p:grpSpPr>
            <p:sp>
              <p:nvSpPr>
                <p:cNvPr id="35" name="Rectangle">
                  <a:extLst>
                    <a:ext uri="{FF2B5EF4-FFF2-40B4-BE49-F238E27FC236}">
                      <a16:creationId xmlns:a16="http://schemas.microsoft.com/office/drawing/2014/main" id="{5D14493C-795B-4598-8FA9-09DBDECF09A5}"/>
                    </a:ext>
                  </a:extLst>
                </p:cNvPr>
                <p:cNvSpPr/>
                <p:nvPr/>
              </p:nvSpPr>
              <p:spPr>
                <a:xfrm>
                  <a:off x="0" y="4899"/>
                  <a:ext cx="3525447" cy="823703"/>
                </a:xfrm>
                <a:prstGeom prst="rect">
                  <a:avLst/>
                </a:prstGeom>
                <a:solidFill>
                  <a:srgbClr val="78AAD6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6" name="Line">
                  <a:extLst>
                    <a:ext uri="{FF2B5EF4-FFF2-40B4-BE49-F238E27FC236}">
                      <a16:creationId xmlns:a16="http://schemas.microsoft.com/office/drawing/2014/main" id="{99AFD9E3-FB0B-4BB1-9B1D-6970B4B03223}"/>
                    </a:ext>
                  </a:extLst>
                </p:cNvPr>
                <p:cNvSpPr/>
                <p:nvPr/>
              </p:nvSpPr>
              <p:spPr>
                <a:xfrm flipV="1">
                  <a:off x="1178480" y="0"/>
                  <a:ext cx="1" cy="83341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7" name="Line">
                  <a:extLst>
                    <a:ext uri="{FF2B5EF4-FFF2-40B4-BE49-F238E27FC236}">
                      <a16:creationId xmlns:a16="http://schemas.microsoft.com/office/drawing/2014/main" id="{56905519-F198-47CD-9C41-49F549A4E1B7}"/>
                    </a:ext>
                  </a:extLst>
                </p:cNvPr>
                <p:cNvSpPr/>
                <p:nvPr/>
              </p:nvSpPr>
              <p:spPr>
                <a:xfrm flipV="1">
                  <a:off x="2344511" y="4899"/>
                  <a:ext cx="1" cy="833419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8" name="character">
                  <a:extLst>
                    <a:ext uri="{FF2B5EF4-FFF2-40B4-BE49-F238E27FC236}">
                      <a16:creationId xmlns:a16="http://schemas.microsoft.com/office/drawing/2014/main" id="{FE9237C2-E574-4E10-B5D1-1B9048B88404}"/>
                    </a:ext>
                  </a:extLst>
                </p:cNvPr>
                <p:cNvSpPr txBox="1"/>
                <p:nvPr/>
              </p:nvSpPr>
              <p:spPr>
                <a:xfrm>
                  <a:off x="3713207" y="249163"/>
                  <a:ext cx="1049989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78AAD6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character</a:t>
                  </a:r>
                </a:p>
              </p:txBody>
            </p:sp>
            <p:sp>
              <p:nvSpPr>
                <p:cNvPr id="39" name="&quot;1&quot;">
                  <a:extLst>
                    <a:ext uri="{FF2B5EF4-FFF2-40B4-BE49-F238E27FC236}">
                      <a16:creationId xmlns:a16="http://schemas.microsoft.com/office/drawing/2014/main" id="{EF84318F-D9D2-4D8E-BF87-7A9A91994F41}"/>
                    </a:ext>
                  </a:extLst>
                </p:cNvPr>
                <p:cNvSpPr txBox="1"/>
                <p:nvPr/>
              </p:nvSpPr>
              <p:spPr>
                <a:xfrm>
                  <a:off x="3874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"1"</a:t>
                  </a:r>
                </a:p>
              </p:txBody>
            </p:sp>
            <p:sp>
              <p:nvSpPr>
                <p:cNvPr id="40" name="&quot;two&quot;">
                  <a:extLst>
                    <a:ext uri="{FF2B5EF4-FFF2-40B4-BE49-F238E27FC236}">
                      <a16:creationId xmlns:a16="http://schemas.microsoft.com/office/drawing/2014/main" id="{4FC955DC-BF3C-4332-B215-81FB2F09F41A}"/>
                    </a:ext>
                  </a:extLst>
                </p:cNvPr>
                <p:cNvSpPr txBox="1"/>
                <p:nvPr/>
              </p:nvSpPr>
              <p:spPr>
                <a:xfrm>
                  <a:off x="1183997" y="249163"/>
                  <a:ext cx="11574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"two"</a:t>
                  </a:r>
                </a:p>
              </p:txBody>
            </p:sp>
            <p:sp>
              <p:nvSpPr>
                <p:cNvPr id="41" name="&quot;FALSE&quot;">
                  <a:extLst>
                    <a:ext uri="{FF2B5EF4-FFF2-40B4-BE49-F238E27FC236}">
                      <a16:creationId xmlns:a16="http://schemas.microsoft.com/office/drawing/2014/main" id="{C4517555-F1D4-4534-9461-03CCA529C7F5}"/>
                    </a:ext>
                  </a:extLst>
                </p:cNvPr>
                <p:cNvSpPr txBox="1"/>
                <p:nvPr/>
              </p:nvSpPr>
              <p:spPr>
                <a:xfrm>
                  <a:off x="2344510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"FALSE"</a:t>
                  </a:r>
                </a:p>
              </p:txBody>
            </p:sp>
          </p:grpSp>
        </p:grpSp>
      </p:grpSp>
      <p:sp>
        <p:nvSpPr>
          <p:cNvPr id="49" name="1">
            <a:extLst>
              <a:ext uri="{FF2B5EF4-FFF2-40B4-BE49-F238E27FC236}">
                <a16:creationId xmlns:a16="http://schemas.microsoft.com/office/drawing/2014/main" id="{1C661C68-097C-4891-87DB-03E80777542D}"/>
              </a:ext>
            </a:extLst>
          </p:cNvPr>
          <p:cNvSpPr txBox="1"/>
          <p:nvPr/>
        </p:nvSpPr>
        <p:spPr>
          <a:xfrm>
            <a:off x="7943510" y="8741399"/>
            <a:ext cx="1175051" cy="3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C2C058-B257-4D6F-8867-FBCBC925F11E}"/>
              </a:ext>
            </a:extLst>
          </p:cNvPr>
          <p:cNvGrpSpPr/>
          <p:nvPr/>
        </p:nvGrpSpPr>
        <p:grpSpPr>
          <a:xfrm>
            <a:off x="7805731" y="10392129"/>
            <a:ext cx="3243731" cy="1352997"/>
            <a:chOff x="7805731" y="10392129"/>
            <a:chExt cx="3243731" cy="1352997"/>
          </a:xfrm>
        </p:grpSpPr>
        <p:sp>
          <p:nvSpPr>
            <p:cNvPr id="50" name="Rounded Rectangle">
              <a:extLst>
                <a:ext uri="{FF2B5EF4-FFF2-40B4-BE49-F238E27FC236}">
                  <a16:creationId xmlns:a16="http://schemas.microsoft.com/office/drawing/2014/main" id="{4C09B3C7-DD42-4480-8290-FB28DA97B885}"/>
                </a:ext>
              </a:extLst>
            </p:cNvPr>
            <p:cNvSpPr/>
            <p:nvPr/>
          </p:nvSpPr>
          <p:spPr>
            <a:xfrm>
              <a:off x="7805731" y="10392129"/>
              <a:ext cx="2470497" cy="1352997"/>
            </a:xfrm>
            <a:prstGeom prst="roundRect">
              <a:avLst>
                <a:gd name="adj" fmla="val 11286"/>
              </a:avLst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1" name="list">
              <a:extLst>
                <a:ext uri="{FF2B5EF4-FFF2-40B4-BE49-F238E27FC236}">
                  <a16:creationId xmlns:a16="http://schemas.microsoft.com/office/drawing/2014/main" id="{ABEB0B99-4DE5-41BF-8062-A645A381A322}"/>
                </a:ext>
              </a:extLst>
            </p:cNvPr>
            <p:cNvSpPr txBox="1"/>
            <p:nvPr/>
          </p:nvSpPr>
          <p:spPr>
            <a:xfrm>
              <a:off x="10057626" y="10937659"/>
              <a:ext cx="99183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sz="1600"/>
                <a:t>list</a:t>
              </a:r>
            </a:p>
          </p:txBody>
        </p:sp>
        <p:grpSp>
          <p:nvGrpSpPr>
            <p:cNvPr id="52" name="Group">
              <a:extLst>
                <a:ext uri="{FF2B5EF4-FFF2-40B4-BE49-F238E27FC236}">
                  <a16:creationId xmlns:a16="http://schemas.microsoft.com/office/drawing/2014/main" id="{3CF2E63B-A389-4267-8863-F3F1DEABB33F}"/>
                </a:ext>
              </a:extLst>
            </p:cNvPr>
            <p:cNvGrpSpPr/>
            <p:nvPr/>
          </p:nvGrpSpPr>
          <p:grpSpPr>
            <a:xfrm>
              <a:off x="7931378" y="10417384"/>
              <a:ext cx="1724898" cy="835667"/>
              <a:chOff x="0" y="0"/>
              <a:chExt cx="5009375" cy="1965526"/>
            </a:xfrm>
          </p:grpSpPr>
          <p:grpSp>
            <p:nvGrpSpPr>
              <p:cNvPr id="53" name="Group">
                <a:extLst>
                  <a:ext uri="{FF2B5EF4-FFF2-40B4-BE49-F238E27FC236}">
                    <a16:creationId xmlns:a16="http://schemas.microsoft.com/office/drawing/2014/main" id="{8AF52ABF-348C-49F3-945D-CFC60A39C49E}"/>
                  </a:ext>
                </a:extLst>
              </p:cNvPr>
              <p:cNvGrpSpPr/>
              <p:nvPr/>
            </p:nvGrpSpPr>
            <p:grpSpPr>
              <a:xfrm>
                <a:off x="0" y="0"/>
                <a:ext cx="2514357" cy="983885"/>
                <a:chOff x="0" y="0"/>
                <a:chExt cx="2514356" cy="983884"/>
              </a:xfrm>
            </p:grpSpPr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A1620C0D-9D14-495F-B771-C2A65250424F}"/>
                    </a:ext>
                  </a:extLst>
                </p:cNvPr>
                <p:cNvSpPr/>
                <p:nvPr/>
              </p:nvSpPr>
              <p:spPr>
                <a:xfrm>
                  <a:off x="78697" y="87387"/>
                  <a:ext cx="1177943" cy="823704"/>
                </a:xfrm>
                <a:prstGeom prst="rect">
                  <a:avLst/>
                </a:prstGeom>
                <a:solidFill>
                  <a:srgbClr val="9BBC7C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100"/>
                </a:p>
              </p:txBody>
            </p:sp>
            <p:sp>
              <p:nvSpPr>
                <p:cNvPr id="70" name="double">
                  <a:extLst>
                    <a:ext uri="{FF2B5EF4-FFF2-40B4-BE49-F238E27FC236}">
                      <a16:creationId xmlns:a16="http://schemas.microsoft.com/office/drawing/2014/main" id="{5A7244C7-1969-4AB7-86A5-5D4F5C86C9CA}"/>
                    </a:ext>
                  </a:extLst>
                </p:cNvPr>
                <p:cNvSpPr txBox="1"/>
                <p:nvPr/>
              </p:nvSpPr>
              <p:spPr>
                <a:xfrm>
                  <a:off x="1461678" y="319497"/>
                  <a:ext cx="759486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9CBE7E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sz="700"/>
                    <a:t>double</a:t>
                  </a:r>
                </a:p>
              </p:txBody>
            </p:sp>
            <p:sp>
              <p:nvSpPr>
                <p:cNvPr id="71" name="Rounded Rectangle">
                  <a:extLst>
                    <a:ext uri="{FF2B5EF4-FFF2-40B4-BE49-F238E27FC236}">
                      <a16:creationId xmlns:a16="http://schemas.microsoft.com/office/drawing/2014/main" id="{909D8544-1CC4-47CD-B5EF-A8CF04BA565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514357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</p:grp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4361708A-429D-4E34-8B93-9B74B55F0D7C}"/>
                  </a:ext>
                </a:extLst>
              </p:cNvPr>
              <p:cNvGrpSpPr/>
              <p:nvPr/>
            </p:nvGrpSpPr>
            <p:grpSpPr>
              <a:xfrm>
                <a:off x="0" y="981641"/>
                <a:ext cx="5009375" cy="983885"/>
                <a:chOff x="0" y="0"/>
                <a:chExt cx="5009374" cy="983884"/>
              </a:xfrm>
            </p:grpSpPr>
            <p:sp>
              <p:nvSpPr>
                <p:cNvPr id="56" name="Rounded Rectangle">
                  <a:extLst>
                    <a:ext uri="{FF2B5EF4-FFF2-40B4-BE49-F238E27FC236}">
                      <a16:creationId xmlns:a16="http://schemas.microsoft.com/office/drawing/2014/main" id="{28F1C344-2DCB-4C96-9B20-BF6033D0F3F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009375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  <p:grpSp>
              <p:nvGrpSpPr>
                <p:cNvPr id="57" name="Group">
                  <a:extLst>
                    <a:ext uri="{FF2B5EF4-FFF2-40B4-BE49-F238E27FC236}">
                      <a16:creationId xmlns:a16="http://schemas.microsoft.com/office/drawing/2014/main" id="{D4AEA41E-56F3-45E8-95A5-996A21F38A37}"/>
                    </a:ext>
                  </a:extLst>
                </p:cNvPr>
                <p:cNvGrpSpPr/>
                <p:nvPr/>
              </p:nvGrpSpPr>
              <p:grpSpPr>
                <a:xfrm>
                  <a:off x="73839" y="72783"/>
                  <a:ext cx="4763197" cy="838318"/>
                  <a:chOff x="0" y="0"/>
                  <a:chExt cx="4763195" cy="838317"/>
                </a:xfrm>
              </p:grpSpPr>
              <p:sp>
                <p:nvSpPr>
                  <p:cNvPr id="58" name="Rectangle">
                    <a:extLst>
                      <a:ext uri="{FF2B5EF4-FFF2-40B4-BE49-F238E27FC236}">
                        <a16:creationId xmlns:a16="http://schemas.microsoft.com/office/drawing/2014/main" id="{83A7F1F5-261D-4121-B335-090760B4B902}"/>
                      </a:ext>
                    </a:extLst>
                  </p:cNvPr>
                  <p:cNvSpPr/>
                  <p:nvPr/>
                </p:nvSpPr>
                <p:spPr>
                  <a:xfrm>
                    <a:off x="0" y="4899"/>
                    <a:ext cx="3525447" cy="823703"/>
                  </a:xfrm>
                  <a:prstGeom prst="rect">
                    <a:avLst/>
                  </a:prstGeom>
                  <a:solidFill>
                    <a:srgbClr val="78AAD6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100"/>
                  </a:p>
                </p:txBody>
              </p:sp>
              <p:sp>
                <p:nvSpPr>
                  <p:cNvPr id="59" name="Line">
                    <a:extLst>
                      <a:ext uri="{FF2B5EF4-FFF2-40B4-BE49-F238E27FC236}">
                        <a16:creationId xmlns:a16="http://schemas.microsoft.com/office/drawing/2014/main" id="{F0D7115D-F264-496D-AD06-E46B0554E0AA}"/>
                      </a:ext>
                    </a:extLst>
                  </p:cNvPr>
                  <p:cNvSpPr/>
                  <p:nvPr/>
                </p:nvSpPr>
                <p:spPr>
                  <a:xfrm flipV="1">
                    <a:off x="1178480" y="0"/>
                    <a:ext cx="1" cy="833418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0" name="Line">
                    <a:extLst>
                      <a:ext uri="{FF2B5EF4-FFF2-40B4-BE49-F238E27FC236}">
                        <a16:creationId xmlns:a16="http://schemas.microsoft.com/office/drawing/2014/main" id="{D46FB798-2C5C-40CE-9B47-FFC3549C33D2}"/>
                      </a:ext>
                    </a:extLst>
                  </p:cNvPr>
                  <p:cNvSpPr/>
                  <p:nvPr/>
                </p:nvSpPr>
                <p:spPr>
                  <a:xfrm flipV="1">
                    <a:off x="2344511" y="4899"/>
                    <a:ext cx="1" cy="833419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1" name="character">
                    <a:extLst>
                      <a:ext uri="{FF2B5EF4-FFF2-40B4-BE49-F238E27FC236}">
                        <a16:creationId xmlns:a16="http://schemas.microsoft.com/office/drawing/2014/main" id="{01DD466F-DD34-47B3-8FFF-6FBE6961C449}"/>
                      </a:ext>
                    </a:extLst>
                  </p:cNvPr>
                  <p:cNvSpPr txBox="1"/>
                  <p:nvPr/>
                </p:nvSpPr>
                <p:spPr>
                  <a:xfrm>
                    <a:off x="3713207" y="249163"/>
                    <a:ext cx="1049989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78AAD6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700"/>
                      <a:t>character</a:t>
                    </a:r>
                  </a:p>
                </p:txBody>
              </p:sp>
              <p:sp>
                <p:nvSpPr>
                  <p:cNvPr id="62" name="&quot;1&quot;">
                    <a:extLst>
                      <a:ext uri="{FF2B5EF4-FFF2-40B4-BE49-F238E27FC236}">
                        <a16:creationId xmlns:a16="http://schemas.microsoft.com/office/drawing/2014/main" id="{E788DB10-9A21-4D6D-ACAE-F869FB6B8B31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"1"</a:t>
                    </a:r>
                  </a:p>
                </p:txBody>
              </p:sp>
              <p:sp>
                <p:nvSpPr>
                  <p:cNvPr id="63" name="&quot;two&quot;">
                    <a:extLst>
                      <a:ext uri="{FF2B5EF4-FFF2-40B4-BE49-F238E27FC236}">
                        <a16:creationId xmlns:a16="http://schemas.microsoft.com/office/drawing/2014/main" id="{6EC76D52-44B0-441E-8F31-7E94ECC23E9F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997" y="24916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"two"</a:t>
                    </a:r>
                  </a:p>
                </p:txBody>
              </p:sp>
              <p:sp>
                <p:nvSpPr>
                  <p:cNvPr id="64" name="&quot;FALSE&quot;">
                    <a:extLst>
                      <a:ext uri="{FF2B5EF4-FFF2-40B4-BE49-F238E27FC236}">
                        <a16:creationId xmlns:a16="http://schemas.microsoft.com/office/drawing/2014/main" id="{33C26EBF-B47B-4569-9452-2C0655A6A5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4510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"FALSE"</a:t>
                    </a:r>
                  </a:p>
                </p:txBody>
              </p:sp>
            </p:grp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C24A31-E308-46BA-B6B5-F0ED1745F1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78" y="11321564"/>
            <a:ext cx="978604" cy="416272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ACC8C1-7711-43D4-9FBF-A62B574B58A9}"/>
              </a:ext>
            </a:extLst>
          </p:cNvPr>
          <p:cNvSpPr/>
          <p:nvPr/>
        </p:nvSpPr>
        <p:spPr>
          <a:xfrm>
            <a:off x="15654681" y="9889097"/>
            <a:ext cx="5641145" cy="2066522"/>
          </a:xfrm>
          <a:prstGeom prst="wedgeRoundRectCallout">
            <a:avLst>
              <a:gd name="adj1" fmla="val -128564"/>
              <a:gd name="adj2" fmla="val 8041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It's lists all the way down</a:t>
            </a:r>
          </a:p>
        </p:txBody>
      </p:sp>
    </p:spTree>
    <p:extLst>
      <p:ext uri="{BB962C8B-B14F-4D97-AF65-F5344CB8AC3E}">
        <p14:creationId xmlns:p14="http://schemas.microsoft.com/office/powerpoint/2010/main" val="11003862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3" name="Partial output of fitting the linear model"/>
          <p:cNvSpPr txBox="1"/>
          <p:nvPr/>
        </p:nvSpPr>
        <p:spPr>
          <a:xfrm>
            <a:off x="753533" y="153471"/>
            <a:ext cx="22831049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Partial output of fitting the linear model</a:t>
            </a:r>
          </a:p>
        </p:txBody>
      </p:sp>
      <p:sp>
        <p:nvSpPr>
          <p:cNvPr id="144" name="Rectangle"/>
          <p:cNvSpPr/>
          <p:nvPr/>
        </p:nvSpPr>
        <p:spPr>
          <a:xfrm>
            <a:off x="759884" y="1933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lm(price ~ carat + cut + color + clarity, data = diamonds)"/>
          <p:cNvSpPr txBox="1"/>
          <p:nvPr/>
        </p:nvSpPr>
        <p:spPr>
          <a:xfrm>
            <a:off x="1124604" y="2265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(price ~ carat + cut + color + clarity, data = diamonds)</a:t>
            </a:r>
          </a:p>
        </p:txBody>
      </p:sp>
      <p:pic>
        <p:nvPicPr>
          <p:cNvPr id="146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rcRect t="33495"/>
          <a:stretch>
            <a:fillRect/>
          </a:stretch>
        </p:blipFill>
        <p:spPr>
          <a:xfrm>
            <a:off x="893978" y="3767573"/>
            <a:ext cx="16022974" cy="93835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434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50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978" y="-6250188"/>
            <a:ext cx="22032025" cy="19401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7851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A6B7-3E96-4BC5-9111-EDBFA77F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0AF94-2699-4460-B869-9264635C9C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622303"/>
            <a:ext cx="14716126" cy="2235697"/>
          </a:xfrm>
        </p:spPr>
        <p:txBody>
          <a:bodyPr/>
          <a:lstStyle/>
          <a:p>
            <a:r>
              <a:rPr lang="en-GB" dirty="0">
                <a:hlinkClick r:id="rId2"/>
              </a:rPr>
              <a:t>http://adv-r.had.co.nz/Data-structures.html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93883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69" name="Here is a list:"/>
          <p:cNvSpPr txBox="1">
            <a:spLocks noGrp="1"/>
          </p:cNvSpPr>
          <p:nvPr>
            <p:ph type="body" sz="quarter" idx="4294967295"/>
          </p:nvPr>
        </p:nvSpPr>
        <p:spPr>
          <a:xfrm>
            <a:off x="2433109" y="2189959"/>
            <a:ext cx="5010575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Here is a list:</a:t>
            </a:r>
          </a:p>
        </p:txBody>
      </p:sp>
      <p:sp>
        <p:nvSpPr>
          <p:cNvPr id="370" name="a_list &lt;- list(num = c(8, 9),…"/>
          <p:cNvSpPr txBox="1"/>
          <p:nvPr/>
        </p:nvSpPr>
        <p:spPr>
          <a:xfrm>
            <a:off x="2433109" y="3644127"/>
            <a:ext cx="13767435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 9),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log = TRUE,   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cha = c("a", "b", "c"))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433108" y="7631494"/>
            <a:ext cx="19517784" cy="4690217"/>
            <a:chOff x="0" y="0"/>
            <a:chExt cx="19517782" cy="4690215"/>
          </a:xfrm>
        </p:grpSpPr>
        <p:sp>
          <p:nvSpPr>
            <p:cNvPr id="371" name="Here are two subsetting commands. Do they return the same values? Run the code chunks to confirm"/>
            <p:cNvSpPr txBox="1"/>
            <p:nvPr/>
          </p:nvSpPr>
          <p:spPr>
            <a:xfrm>
              <a:off x="0" y="-1"/>
              <a:ext cx="19517783" cy="2501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algn="l">
                <a:spcBef>
                  <a:spcPts val="1000"/>
                </a:spcBef>
                <a:defRPr sz="60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Here are two subsetting commands. Do they return the same values? Run the code chunks to confirm</a:t>
              </a:r>
            </a:p>
          </p:txBody>
        </p:sp>
        <p:sp>
          <p:nvSpPr>
            <p:cNvPr id="372" name="a_list[&quot;num&quot;]…"/>
            <p:cNvSpPr txBox="1"/>
            <p:nvPr/>
          </p:nvSpPr>
          <p:spPr>
            <a:xfrm>
              <a:off x="25836" y="1971066"/>
              <a:ext cx="13447849" cy="27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["num"]</a:t>
              </a:r>
            </a:p>
            <a:p>
              <a:pPr algn="l"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a_list$num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0420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1014986" y="1220735"/>
            <a:ext cx="22139804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78" name="a_list[&quot;num&quot;]"/>
          <p:cNvSpPr txBox="1"/>
          <p:nvPr/>
        </p:nvSpPr>
        <p:spPr>
          <a:xfrm>
            <a:off x="1473619" y="1278783"/>
            <a:ext cx="5273569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sp>
        <p:nvSpPr>
          <p:cNvPr id="379" name="Rectangle"/>
          <p:cNvSpPr/>
          <p:nvPr/>
        </p:nvSpPr>
        <p:spPr>
          <a:xfrm>
            <a:off x="1014986" y="6591351"/>
            <a:ext cx="22139804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a_list$num"/>
          <p:cNvSpPr txBox="1"/>
          <p:nvPr/>
        </p:nvSpPr>
        <p:spPr>
          <a:xfrm>
            <a:off x="1473619" y="6649401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1" name="[1] 8 9"/>
          <p:cNvSpPr txBox="1"/>
          <p:nvPr/>
        </p:nvSpPr>
        <p:spPr>
          <a:xfrm>
            <a:off x="1004051" y="8185105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[1] 8 9</a:t>
            </a:r>
          </a:p>
        </p:txBody>
      </p:sp>
      <p:sp>
        <p:nvSpPr>
          <p:cNvPr id="382" name="$num…"/>
          <p:cNvSpPr txBox="1"/>
          <p:nvPr/>
        </p:nvSpPr>
        <p:spPr>
          <a:xfrm>
            <a:off x="1004051" y="2509585"/>
            <a:ext cx="5273569" cy="217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$num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8 9</a:t>
            </a:r>
          </a:p>
        </p:txBody>
      </p:sp>
      <p:sp>
        <p:nvSpPr>
          <p:cNvPr id="383" name="An atomic vector"/>
          <p:cNvSpPr/>
          <p:nvPr/>
        </p:nvSpPr>
        <p:spPr>
          <a:xfrm>
            <a:off x="4548497" y="8265829"/>
            <a:ext cx="8592346" cy="3175001"/>
          </a:xfrm>
          <a:prstGeom prst="wedgeRoundRectCallout">
            <a:avLst>
              <a:gd name="adj1" fmla="val -69185"/>
              <a:gd name="adj2" fmla="val -27657"/>
              <a:gd name="adj3" fmla="val 16667"/>
            </a:avLst>
          </a:pr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atomic vector</a:t>
            </a:r>
          </a:p>
        </p:txBody>
      </p:sp>
      <p:sp>
        <p:nvSpPr>
          <p:cNvPr id="384" name="A list…"/>
          <p:cNvSpPr/>
          <p:nvPr/>
        </p:nvSpPr>
        <p:spPr>
          <a:xfrm>
            <a:off x="4852503" y="2640393"/>
            <a:ext cx="8287547" cy="3175000"/>
          </a:xfrm>
          <a:prstGeom prst="wedgeRoundRectCallout">
            <a:avLst>
              <a:gd name="adj1" fmla="val -74321"/>
              <a:gd name="adj2" fmla="val -24526"/>
              <a:gd name="adj3" fmla="val 16667"/>
            </a:avLst>
          </a:pr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 numCol="1" anchor="ctr">
            <a:no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list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(with one element named num that contains an atomic vector)</a:t>
            </a:r>
          </a:p>
        </p:txBody>
      </p:sp>
    </p:spTree>
    <p:extLst>
      <p:ext uri="{BB962C8B-B14F-4D97-AF65-F5344CB8AC3E}">
        <p14:creationId xmlns:p14="http://schemas.microsoft.com/office/powerpoint/2010/main" val="37009838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"/>
          <p:cNvSpPr/>
          <p:nvPr/>
        </p:nvSpPr>
        <p:spPr>
          <a:xfrm>
            <a:off x="1014986" y="4726197"/>
            <a:ext cx="22354028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st"/>
          <p:cNvSpPr txBox="1"/>
          <p:nvPr/>
        </p:nvSpPr>
        <p:spPr>
          <a:xfrm>
            <a:off x="2936319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lst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389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3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7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8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04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5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6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7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8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9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41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1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1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25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41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2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2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33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42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3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2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3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3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40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434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6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8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41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43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445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448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463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45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4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6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5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78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47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6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6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7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7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7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93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48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7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9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8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08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50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9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9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50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0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0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15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50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51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52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6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527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528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529" name="lst &lt;- list(num = c(8,9), log = TRUE, cha = c(&quot;a&quot;, &quot;b&quot;, &quot;c&quot;))"/>
          <p:cNvSpPr txBox="1"/>
          <p:nvPr/>
        </p:nvSpPr>
        <p:spPr>
          <a:xfrm>
            <a:off x="1249412" y="4694447"/>
            <a:ext cx="22078086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c(8,9), log = TRUE, cha = c("a", "b", "c"))</a:t>
            </a:r>
          </a:p>
        </p:txBody>
      </p:sp>
    </p:spTree>
    <p:extLst>
      <p:ext uri="{BB962C8B-B14F-4D97-AF65-F5344CB8AC3E}">
        <p14:creationId xmlns:p14="http://schemas.microsoft.com/office/powerpoint/2010/main" val="20005361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animBg="1" advAuto="0"/>
      <p:bldP spid="523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85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532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37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46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4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47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50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60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553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58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54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5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6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7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59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561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66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62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3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4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5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67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569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74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70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1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2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3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75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83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577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8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79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0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1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84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86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588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591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606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59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59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9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0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9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21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0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2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1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36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62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2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2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1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64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3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5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4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8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65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65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65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66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9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670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671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672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726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673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4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5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6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7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78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9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0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1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3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687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684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5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6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88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9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0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1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2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3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01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694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699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695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6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7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8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0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09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702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07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03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4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5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8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17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710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15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11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3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4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16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24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1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25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27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759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743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35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2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2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36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7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8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9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0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1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58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50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4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4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7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51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52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3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5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6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760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74515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4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18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765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6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7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8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70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1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3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4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5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79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7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8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80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1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2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4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5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93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78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8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79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1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794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9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95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6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7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8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0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80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0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80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16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810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1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3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4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5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17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9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0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821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3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824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899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839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83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2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54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84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4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5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4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69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86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5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6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6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6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87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7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8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7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91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885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86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7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8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9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98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9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9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2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903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904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905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994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959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906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7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9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2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3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5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6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20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917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8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9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21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3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4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6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34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927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32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28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29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0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1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33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2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935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0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36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7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8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9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1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0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94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4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7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95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58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60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1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992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976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68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62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3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4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5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6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5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6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91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83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77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8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0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1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0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8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8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93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995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996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24302810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Rectangle"/>
          <p:cNvSpPr/>
          <p:nvPr/>
        </p:nvSpPr>
        <p:spPr>
          <a:xfrm>
            <a:off x="1014986" y="11043640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9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0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1001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06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15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1012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3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4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16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7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8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9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0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1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29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102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2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2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37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103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3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3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45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103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4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4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52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104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4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53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55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6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1057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8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060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1135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1075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106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6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7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6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090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108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7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7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8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8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8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05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109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9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0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9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0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111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10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0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1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11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1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7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1121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2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3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4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5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6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134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1128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9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0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1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2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3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11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38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1139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1140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1141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1195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1142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3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4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6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47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8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9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0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56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1153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4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5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57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8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59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60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1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2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70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116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6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6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6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78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1171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76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72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3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4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5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77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86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1179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84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80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1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2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3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85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93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118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8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8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94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196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1228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1212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04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198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199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0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1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2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3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1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05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06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7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8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9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0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27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19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213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14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5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6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7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8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20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21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2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3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4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5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229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1231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1232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233" name="lst$num"/>
          <p:cNvSpPr txBox="1"/>
          <p:nvPr/>
        </p:nvSpPr>
        <p:spPr>
          <a:xfrm>
            <a:off x="1473619" y="11093941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4" name="c(8, 9)"/>
          <p:cNvSpPr txBox="1"/>
          <p:nvPr/>
        </p:nvSpPr>
        <p:spPr>
          <a:xfrm>
            <a:off x="12644471" y="1109394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163027469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269" name="What will each of these return? Run the code chunks to confirm.…"/>
          <p:cNvSpPr txBox="1">
            <a:spLocks noGrp="1"/>
          </p:cNvSpPr>
          <p:nvPr>
            <p:ph type="body" idx="4294967295"/>
          </p:nvPr>
        </p:nvSpPr>
        <p:spPr>
          <a:xfrm>
            <a:off x="1991189" y="3230287"/>
            <a:ext cx="20401622" cy="8211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each of these return? Run the code chunks to confirm.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c(-2,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70" name="# 2 1 0 1 2"/>
          <p:cNvSpPr txBox="1"/>
          <p:nvPr/>
        </p:nvSpPr>
        <p:spPr>
          <a:xfrm>
            <a:off x="1991189" y="7443924"/>
            <a:ext cx="434725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# 2 1 0 1 2</a:t>
            </a:r>
          </a:p>
        </p:txBody>
      </p:sp>
      <p:sp>
        <p:nvSpPr>
          <p:cNvPr id="1271" name="# Error in abs(lst) :…"/>
          <p:cNvSpPr txBox="1"/>
          <p:nvPr/>
        </p:nvSpPr>
        <p:spPr>
          <a:xfrm>
            <a:off x="1991189" y="10847460"/>
            <a:ext cx="1908717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Error in 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: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non-numeric argument to mathematical function</a:t>
            </a:r>
          </a:p>
        </p:txBody>
      </p:sp>
    </p:spTree>
    <p:extLst>
      <p:ext uri="{BB962C8B-B14F-4D97-AF65-F5344CB8AC3E}">
        <p14:creationId xmlns:p14="http://schemas.microsoft.com/office/powerpoint/2010/main" val="129163767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" grpId="0" animBg="1" advAuto="0"/>
      <p:bldP spid="1271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75" name="Lists are a useful way to organize data.…"/>
          <p:cNvSpPr txBox="1"/>
          <p:nvPr/>
        </p:nvSpPr>
        <p:spPr>
          <a:xfrm>
            <a:off x="4751090" y="4558700"/>
            <a:ext cx="14881819" cy="45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Lists are a useful way to organize data.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But you need to arrange manually for functions to iterate over the elements of a list.</a:t>
            </a:r>
          </a:p>
        </p:txBody>
      </p:sp>
      <p:sp>
        <p:nvSpPr>
          <p:cNvPr id="1276" name="Take aways"/>
          <p:cNvSpPr txBox="1"/>
          <p:nvPr/>
        </p:nvSpPr>
        <p:spPr>
          <a:xfrm>
            <a:off x="4007752" y="973346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aways</a:t>
            </a:r>
          </a:p>
        </p:txBody>
      </p:sp>
    </p:spTree>
    <p:extLst>
      <p:ext uri="{BB962C8B-B14F-4D97-AF65-F5344CB8AC3E}">
        <p14:creationId xmlns:p14="http://schemas.microsoft.com/office/powerpoint/2010/main" val="175311022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Itera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Iteration</a:t>
            </a:r>
          </a:p>
        </p:txBody>
      </p:sp>
      <p:pic>
        <p:nvPicPr>
          <p:cNvPr id="134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4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pic>
        <p:nvPicPr>
          <p:cNvPr id="1346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47" name="Shape"/>
          <p:cNvSpPr/>
          <p:nvPr/>
        </p:nvSpPr>
        <p:spPr>
          <a:xfrm>
            <a:off x="5093141" y="5959512"/>
            <a:ext cx="4360035" cy="6633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915"/>
                </a:moveTo>
                <a:lnTo>
                  <a:pt x="27" y="2069"/>
                </a:lnTo>
                <a:lnTo>
                  <a:pt x="11903" y="0"/>
                </a:lnTo>
                <a:lnTo>
                  <a:pt x="21600" y="10669"/>
                </a:lnTo>
                <a:lnTo>
                  <a:pt x="11815" y="21600"/>
                </a:lnTo>
                <a:lnTo>
                  <a:pt x="0" y="8915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8" name="Rectangle"/>
          <p:cNvSpPr/>
          <p:nvPr/>
        </p:nvSpPr>
        <p:spPr>
          <a:xfrm>
            <a:off x="5081488" y="6596081"/>
            <a:ext cx="4370589" cy="2122118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49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30933" r="37200" b="46791"/>
          <a:stretch>
            <a:fillRect/>
          </a:stretch>
        </p:blipFill>
        <p:spPr>
          <a:xfrm>
            <a:off x="7474068" y="5979632"/>
            <a:ext cx="13864412" cy="65852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50" name="Ensures that you and I generate the same &quot;random&quot; values"/>
          <p:cNvSpPr/>
          <p:nvPr/>
        </p:nvSpPr>
        <p:spPr>
          <a:xfrm>
            <a:off x="12741208" y="3530951"/>
            <a:ext cx="7176691" cy="264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cubicBezTo>
                  <a:pt x="2779" y="0"/>
                  <a:pt x="2522" y="698"/>
                  <a:pt x="2522" y="1560"/>
                </a:cubicBezTo>
                <a:lnTo>
                  <a:pt x="2522" y="16069"/>
                </a:lnTo>
                <a:lnTo>
                  <a:pt x="0" y="21600"/>
                </a:lnTo>
                <a:lnTo>
                  <a:pt x="3170" y="18337"/>
                </a:lnTo>
                <a:lnTo>
                  <a:pt x="21024" y="18337"/>
                </a:lnTo>
                <a:cubicBezTo>
                  <a:pt x="21342" y="18337"/>
                  <a:pt x="21600" y="17639"/>
                  <a:pt x="21600" y="16777"/>
                </a:cubicBezTo>
                <a:lnTo>
                  <a:pt x="21600" y="1560"/>
                </a:lnTo>
                <a:cubicBezTo>
                  <a:pt x="21600" y="698"/>
                  <a:pt x="21342" y="0"/>
                  <a:pt x="21024" y="0"/>
                </a:cubicBezTo>
                <a:lnTo>
                  <a:pt x="3096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Ensures that you</a:t>
            </a:r>
            <a:endParaRPr lang="en-US" dirty="0"/>
          </a:p>
          <a:p>
            <a:r>
              <a:rPr dirty="0"/>
              <a:t> and I generate the same "random" values</a:t>
            </a:r>
          </a:p>
        </p:txBody>
      </p:sp>
      <p:sp>
        <p:nvSpPr>
          <p:cNvPr id="1351" name="Suppose we have the exam scores of five students…"/>
          <p:cNvSpPr txBox="1"/>
          <p:nvPr/>
        </p:nvSpPr>
        <p:spPr>
          <a:xfrm>
            <a:off x="4205835" y="1773951"/>
            <a:ext cx="18378120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Suppose we have the exam scores of five students…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Screen Shot 2017-07-21 at 2.02.51 PM.png" descr="Screen Shot 2017-07-21 at 2.02.51 PM.png"/>
          <p:cNvPicPr>
            <a:picLocks noChangeAspect="1"/>
          </p:cNvPicPr>
          <p:nvPr/>
        </p:nvPicPr>
        <p:blipFill>
          <a:blip r:embed="rId2">
            <a:extLst/>
          </a:blip>
          <a:srcRect r="729"/>
          <a:stretch>
            <a:fillRect/>
          </a:stretch>
        </p:blipFill>
        <p:spPr>
          <a:xfrm>
            <a:off x="1391182" y="3400490"/>
            <a:ext cx="21041998" cy="1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sp>
        <p:nvSpPr>
          <p:cNvPr id="1365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6" name="mean(exams)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b="58937"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t="36861" r="82833" b="23093"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360" t="73506" r="82473"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loops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1646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19133939">
            <a:off x="3933550" y="4141763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51413432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80580" y="8269201"/>
            <a:ext cx="2086312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eq_along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is equivalent to 1:length(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A81CBD1-7B7A-4240-B6B3-3AFDF98ED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4765024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7691066"/>
            <a:ext cx="20863121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All loops have three components: 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output (where the answers will be stored)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lang="en-GB" dirty="0"/>
              <a:t>The sequence (how many iterations do we do?)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body (what to do to each item?)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F00C9-F45A-4D5B-8E74-82159487C71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ED6E8AFF-8652-49D3-A67A-76BAF675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565257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68241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59"/>
            <a:ext cx="20988640" cy="6824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means &lt;- c(0, 1, 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double()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(means)) {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n &lt;- sample(100,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 &lt;- c(output,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(n, means[[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str(output)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#&gt;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[1:202] 0.912 0.205 2.584 -0.789 0.588 ...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 - CAUTION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9178429"/>
            <a:ext cx="20863121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Here we are growing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output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with each iteration i.e. appending the iteration body values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vector. This is inefficient. R has to copy all the data from previous iterations.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CF2950-E99B-4DEB-8DB2-2B272832B3DE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D875C6BE-EBA2-4D44-9F22-359034184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983795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apply </a:t>
            </a:r>
          </a:p>
          <a:p>
            <a:r>
              <a:rPr lang="en-GB" dirty="0"/>
              <a:t>(and friends)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2272398">
            <a:off x="-65086" y="5059488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24606944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2711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(1000)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array(., dim=c(100,10))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        [,1]         [,2]       [,3]      [,4]      [,5]        [,6]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[1,] 0.20024318 0.4084925761 0.06942847 0.3863526 0.2548945 0.574614474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[2,] 0.55825306 0.1337873812 0.94822404 0.4320701 0.7510811 0.962137008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[3,] 0.73313271 0.2478848572 0.28047156 0.5987072 0.6392563 0.904404768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[1] 0.4832346 0.4768975 0.4667340 0.5218000 0.5063612 0.5212301 0.4949168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[8] 0.5572895 0.4819968 0.4845785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" name="R-logo.001.png" descr="R-logo.001.png">
            <a:extLst>
              <a:ext uri="{FF2B5EF4-FFF2-40B4-BE49-F238E27FC236}">
                <a16:creationId xmlns:a16="http://schemas.microsoft.com/office/drawing/2014/main" id="{ADBF2258-1941-4D48-BF43-4C832C6A2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112041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6E629718-D556-431C-BB46-990EAC353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9656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62898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614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71.4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74.6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70.2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75.1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lapply</a:t>
            </a:r>
            <a:r>
              <a:rPr lang="en-GB" dirty="0"/>
              <a:t> –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dirty="0"/>
              <a:t> for lists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86C8E49-E2A8-4649-B328-985F3ED87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6666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urrr.png" descr="purrr.png">
            <a:extLst>
              <a:ext uri="{FF2B5EF4-FFF2-40B4-BE49-F238E27FC236}">
                <a16:creationId xmlns:a16="http://schemas.microsoft.com/office/drawing/2014/main" id="{5D5AFF90-DD75-4A88-B973-BDB6135E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85F041-AEA5-4A72-8AB8-7666CF5C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 with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28606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sapply</a:t>
            </a:r>
            <a:r>
              <a:rPr lang="en-GB" dirty="0"/>
              <a:t> – simplifying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output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C8774C2-60DD-41A6-B15E-80C1CAA28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7F716B-61B3-4D38-B2C9-984D11456628}"/>
              </a:ext>
            </a:extLst>
          </p:cNvPr>
          <p:cNvSpPr/>
          <p:nvPr/>
        </p:nvSpPr>
        <p:spPr>
          <a:xfrm>
            <a:off x="9101328" y="6348626"/>
            <a:ext cx="6181344" cy="1113070"/>
          </a:xfrm>
          <a:prstGeom prst="wedgeRoundRectCallout">
            <a:avLst>
              <a:gd name="adj1" fmla="val -33555"/>
              <a:gd name="adj2" fmla="val -185597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 vector</a:t>
            </a:r>
          </a:p>
        </p:txBody>
      </p:sp>
    </p:spTree>
    <p:extLst>
      <p:ext uri="{BB962C8B-B14F-4D97-AF65-F5344CB8AC3E}">
        <p14:creationId xmlns:p14="http://schemas.microsoft.com/office/powerpoint/2010/main" val="310160719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74230" y="2264614"/>
            <a:ext cx="22021856" cy="59110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599560" y="2227141"/>
            <a:ext cx="22021856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exams &lt;-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(cols=1:5,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="student",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="result")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exams$result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exams$student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tapply</a:t>
            </a:r>
            <a:r>
              <a:rPr lang="en-GB" dirty="0"/>
              <a:t> –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with an indexing variable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0A417F1-C8D8-4E56-880F-2910302BA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A8D0961-0B12-48D1-9207-61EB410074EA}"/>
              </a:ext>
            </a:extLst>
          </p:cNvPr>
          <p:cNvSpPr/>
          <p:nvPr/>
        </p:nvSpPr>
        <p:spPr>
          <a:xfrm>
            <a:off x="11887200" y="9611593"/>
            <a:ext cx="5285232" cy="1113070"/>
          </a:xfrm>
          <a:prstGeom prst="wedgeRoundRectCallout">
            <a:avLst>
              <a:gd name="adj1" fmla="val -34674"/>
              <a:gd name="adj2" fmla="val -4320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has to be a list</a:t>
            </a:r>
          </a:p>
        </p:txBody>
      </p:sp>
    </p:spTree>
    <p:extLst>
      <p:ext uri="{BB962C8B-B14F-4D97-AF65-F5344CB8AC3E}">
        <p14:creationId xmlns:p14="http://schemas.microsoft.com/office/powerpoint/2010/main" val="21285232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ECA1E-EB03-4F7C-B017-90DD68F582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726831"/>
            <a:ext cx="14716126" cy="11814916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aggregate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sweep</a:t>
            </a:r>
          </a:p>
          <a:p>
            <a:r>
              <a:rPr lang="en-GB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41067-89CA-43A6-A036-2F1FEC55DE3E}"/>
              </a:ext>
            </a:extLst>
          </p:cNvPr>
          <p:cNvSpPr txBox="1"/>
          <p:nvPr/>
        </p:nvSpPr>
        <p:spPr>
          <a:xfrm>
            <a:off x="11692363" y="5223326"/>
            <a:ext cx="10328147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is the input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What is the output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lang="en-GB" dirty="0"/>
              <a:t>do they take as arguments?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R-logo.001.png" descr="R-logo.001.png">
            <a:extLst>
              <a:ext uri="{FF2B5EF4-FFF2-40B4-BE49-F238E27FC236}">
                <a16:creationId xmlns:a16="http://schemas.microsoft.com/office/drawing/2014/main" id="{24186045-9E34-413C-96DA-5E15C026A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301622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</p:spTree>
    <p:extLst>
      <p:ext uri="{BB962C8B-B14F-4D97-AF65-F5344CB8AC3E}">
        <p14:creationId xmlns:p14="http://schemas.microsoft.com/office/powerpoint/2010/main" val="103805000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4125113" y="54603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68853540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b="58937"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t="36861" r="82833" b="23093"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360" t="73506" r="82473"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Is there a better way?"/>
          <p:cNvSpPr/>
          <p:nvPr/>
        </p:nvSpPr>
        <p:spPr>
          <a:xfrm rot="18900000">
            <a:off x="15754301" y="10253470"/>
            <a:ext cx="11253080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6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Is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30971821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3" name="purr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  <p:sp>
        <p:nvSpPr>
          <p:cNvPr id="1384" name="Functions for working with list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lists.</a:t>
            </a:r>
          </a:p>
        </p:txBody>
      </p:sp>
      <p:sp>
        <p:nvSpPr>
          <p:cNvPr id="1385" name="Rectangle"/>
          <p:cNvSpPr/>
          <p:nvPr/>
        </p:nvSpPr>
        <p:spPr>
          <a:xfrm>
            <a:off x="7836946" y="60924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86" name="# install.packages(&quot;tidyverse&quot;)…"/>
          <p:cNvSpPr txBox="1"/>
          <p:nvPr/>
        </p:nvSpPr>
        <p:spPr>
          <a:xfrm>
            <a:off x="8201666" y="64242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389" name="Run the code in the chunk. What does it do?…"/>
          <p:cNvSpPr txBox="1">
            <a:spLocks noGrp="1"/>
          </p:cNvSpPr>
          <p:nvPr>
            <p:ph type="body" sz="half" idx="4294967295"/>
          </p:nvPr>
        </p:nvSpPr>
        <p:spPr>
          <a:xfrm>
            <a:off x="4677973" y="2206380"/>
            <a:ext cx="15028054" cy="82110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the code in the chunk. What does it do?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6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map(exams, mean)</a:t>
            </a:r>
          </a:p>
        </p:txBody>
      </p:sp>
      <p:pic>
        <p:nvPicPr>
          <p:cNvPr id="13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90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2">
            <a:extLst/>
          </a:blip>
          <a:srcRect r="71802" b="3768"/>
          <a:stretch>
            <a:fillRect/>
          </a:stretch>
        </p:blipFill>
        <p:spPr>
          <a:xfrm>
            <a:off x="2421392" y="1584285"/>
            <a:ext cx="6782810" cy="12291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95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6" name="exams %&gt;% map(mean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6" name="Other arguments to pass to the function"/>
          <p:cNvSpPr/>
          <p:nvPr/>
        </p:nvSpPr>
        <p:spPr>
          <a:xfrm>
            <a:off x="15384890" y="8283693"/>
            <a:ext cx="4624033" cy="3157136"/>
          </a:xfrm>
          <a:prstGeom prst="wedgeRoundRectCallout">
            <a:avLst>
              <a:gd name="adj1" fmla="val -176024"/>
              <a:gd name="adj2" fmla="val -10120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Other arguments to pass to the function</a:t>
            </a:r>
          </a:p>
        </p:txBody>
      </p:sp>
      <p:pic>
        <p:nvPicPr>
          <p:cNvPr id="13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sp>
        <p:nvSpPr>
          <p:cNvPr id="1401" name="Applies a function to every element of a list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a list.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403" name="map(.x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04" name="A function to apply to each element of the list…"/>
          <p:cNvSpPr/>
          <p:nvPr/>
        </p:nvSpPr>
        <p:spPr>
          <a:xfrm>
            <a:off x="8938973" y="8283693"/>
            <a:ext cx="6224623" cy="3157136"/>
          </a:xfrm>
          <a:prstGeom prst="wedgeRoundRectCallout">
            <a:avLst>
              <a:gd name="adj1" fmla="val -57733"/>
              <a:gd name="adj2" fmla="val -1024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function to apply to each element of the list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(element become first argument)</a:t>
            </a:r>
          </a:p>
        </p:txBody>
      </p:sp>
      <p:sp>
        <p:nvSpPr>
          <p:cNvPr id="1405" name="A list"/>
          <p:cNvSpPr/>
          <p:nvPr/>
        </p:nvSpPr>
        <p:spPr>
          <a:xfrm>
            <a:off x="4743372" y="8283693"/>
            <a:ext cx="3974307" cy="3157136"/>
          </a:xfrm>
          <a:prstGeom prst="wedgeRoundRectCallout">
            <a:avLst>
              <a:gd name="adj1" fmla="val 8677"/>
              <a:gd name="adj2" fmla="val -9583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list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</p:spTree>
    <p:extLst>
      <p:ext uri="{BB962C8B-B14F-4D97-AF65-F5344CB8AC3E}">
        <p14:creationId xmlns:p14="http://schemas.microsoft.com/office/powerpoint/2010/main" val="156429280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graphicFrame>
        <p:nvGraphicFramePr>
          <p:cNvPr id="1411" name="Table"/>
          <p:cNvGraphicFramePr/>
          <p:nvPr/>
        </p:nvGraphicFramePr>
        <p:xfrm>
          <a:off x="2366430" y="4033930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exams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14" name="Group"/>
          <p:cNvGrpSpPr/>
          <p:nvPr/>
        </p:nvGrpSpPr>
        <p:grpSpPr>
          <a:xfrm>
            <a:off x="727805" y="3960699"/>
            <a:ext cx="9439317" cy="1036821"/>
            <a:chOff x="-78671" y="16578"/>
            <a:chExt cx="9439315" cy="1036820"/>
          </a:xfrm>
        </p:grpSpPr>
        <p:sp>
          <p:nvSpPr>
            <p:cNvPr id="1412" name="map("/>
            <p:cNvSpPr txBox="1"/>
            <p:nvPr/>
          </p:nvSpPr>
          <p:spPr>
            <a:xfrm>
              <a:off x="-78671" y="16578"/>
              <a:ext cx="1926809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map(</a:t>
              </a:r>
            </a:p>
          </p:txBody>
        </p:sp>
        <p:sp>
          <p:nvSpPr>
            <p:cNvPr id="1413" name=", mean, …)"/>
            <p:cNvSpPr txBox="1"/>
            <p:nvPr/>
          </p:nvSpPr>
          <p:spPr>
            <a:xfrm>
              <a:off x="4760027" y="16578"/>
              <a:ext cx="4600617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mean, …)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10400422" y="4032250"/>
            <a:ext cx="7398132" cy="5657334"/>
            <a:chOff x="-126915" y="50800"/>
            <a:chExt cx="7398131" cy="5657333"/>
          </a:xfrm>
        </p:grpSpPr>
        <p:graphicFrame>
          <p:nvGraphicFramePr>
            <p:cNvPr id="1415" name="Table"/>
            <p:cNvGraphicFramePr/>
            <p:nvPr/>
          </p:nvGraphicFramePr>
          <p:xfrm>
            <a:off x="2128888" y="50800"/>
            <a:ext cx="3491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491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8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418" name="Group"/>
            <p:cNvGrpSpPr/>
            <p:nvPr/>
          </p:nvGrpSpPr>
          <p:grpSpPr>
            <a:xfrm>
              <a:off x="-126914" y="4655495"/>
              <a:ext cx="7398130" cy="1036821"/>
              <a:chOff x="-126914" y="16578"/>
              <a:chExt cx="7398128" cy="1036820"/>
            </a:xfrm>
          </p:grpSpPr>
          <p:sp>
            <p:nvSpPr>
              <p:cNvPr id="1416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17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1" name="Group"/>
            <p:cNvGrpSpPr/>
            <p:nvPr/>
          </p:nvGrpSpPr>
          <p:grpSpPr>
            <a:xfrm>
              <a:off x="-126914" y="3719616"/>
              <a:ext cx="7398130" cy="1036821"/>
              <a:chOff x="-126914" y="16578"/>
              <a:chExt cx="7398128" cy="1036820"/>
            </a:xfrm>
          </p:grpSpPr>
          <p:sp>
            <p:nvSpPr>
              <p:cNvPr id="1419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0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4" name="Group"/>
            <p:cNvGrpSpPr/>
            <p:nvPr/>
          </p:nvGrpSpPr>
          <p:grpSpPr>
            <a:xfrm>
              <a:off x="-126915" y="2783738"/>
              <a:ext cx="7398130" cy="1036821"/>
              <a:chOff x="-126914" y="16578"/>
              <a:chExt cx="7398128" cy="1036820"/>
            </a:xfrm>
          </p:grpSpPr>
          <p:sp>
            <p:nvSpPr>
              <p:cNvPr id="1422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3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7" name="Group"/>
            <p:cNvGrpSpPr/>
            <p:nvPr/>
          </p:nvGrpSpPr>
          <p:grpSpPr>
            <a:xfrm>
              <a:off x="-126914" y="1847860"/>
              <a:ext cx="7398130" cy="1036821"/>
              <a:chOff x="-126914" y="16578"/>
              <a:chExt cx="7398128" cy="1036820"/>
            </a:xfrm>
          </p:grpSpPr>
          <p:sp>
            <p:nvSpPr>
              <p:cNvPr id="1425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6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30" name="Group"/>
            <p:cNvGrpSpPr/>
            <p:nvPr/>
          </p:nvGrpSpPr>
          <p:grpSpPr>
            <a:xfrm>
              <a:off x="-126914" y="911981"/>
              <a:ext cx="7398130" cy="1036821"/>
              <a:chOff x="-126914" y="16578"/>
              <a:chExt cx="7398128" cy="1036820"/>
            </a:xfrm>
          </p:grpSpPr>
          <p:sp>
            <p:nvSpPr>
              <p:cNvPr id="1428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9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</p:grpSp>
      <p:graphicFrame>
        <p:nvGraphicFramePr>
          <p:cNvPr id="1432" name="Table"/>
          <p:cNvGraphicFramePr/>
          <p:nvPr/>
        </p:nvGraphicFramePr>
        <p:xfrm>
          <a:off x="20027989" y="4029332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list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3" name="Arrow"/>
          <p:cNvSpPr/>
          <p:nvPr/>
        </p:nvSpPr>
        <p:spPr>
          <a:xfrm>
            <a:off x="7942347" y="6591291"/>
            <a:ext cx="1866002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4" name="Arrow"/>
          <p:cNvSpPr/>
          <p:nvPr/>
        </p:nvSpPr>
        <p:spPr>
          <a:xfrm>
            <a:off x="17834643" y="6591291"/>
            <a:ext cx="18660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99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499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9"/>
                            </p:stCondLst>
                            <p:childTnLst>
                              <p:par>
                                <p:cTn id="2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6" animBg="1" advAuto="0"/>
      <p:bldP spid="1414" grpId="1" animBg="1" advAuto="0"/>
      <p:bldP spid="1431" grpId="3" animBg="1" advAuto="0"/>
      <p:bldP spid="1432" grpId="5" animBg="1" advAuto="0"/>
      <p:bldP spid="1433" grpId="2" animBg="1" advAuto="0"/>
      <p:bldP spid="1434" grpId="4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54" y="-10657"/>
            <a:ext cx="18334892" cy="13726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A1135-7E4B-499B-B4B2-C4B3C8330A8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359220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-10657"/>
            <a:ext cx="18289975" cy="13726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F93F6-C337-431F-B96E-BF674F48E332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0144746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235071"/>
            <a:ext cx="18289975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0C33C-14A1-41F9-82FB-1A0671A14131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911039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437" name="Calculate the variance (var()) of each student’s exam grade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175225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variance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var()</a:t>
            </a:r>
            <a:r>
              <a:rPr dirty="0"/>
              <a:t>) of each student’s exam grades.</a:t>
            </a:r>
          </a:p>
        </p:txBody>
      </p:sp>
      <p:pic>
        <p:nvPicPr>
          <p:cNvPr id="143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8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Screen Shot 2017-07-21 at 2.37.56 PM.png" descr="Screen Shot 2017-07-21 at 2.37.56 PM.png"/>
          <p:cNvPicPr>
            <a:picLocks noChangeAspect="1"/>
          </p:cNvPicPr>
          <p:nvPr/>
        </p:nvPicPr>
        <p:blipFill>
          <a:blip r:embed="rId2">
            <a:extLst/>
          </a:blip>
          <a:srcRect r="62449"/>
          <a:stretch>
            <a:fillRect/>
          </a:stretch>
        </p:blipFill>
        <p:spPr>
          <a:xfrm>
            <a:off x="2673585" y="1817279"/>
            <a:ext cx="8728575" cy="12295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(var)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8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449" name="Table"/>
          <p:cNvGraphicFramePr/>
          <p:nvPr>
            <p:extLst>
              <p:ext uri="{D42A27DB-BD31-4B8C-83A1-F6EECF244321}">
                <p14:modId xmlns:p14="http://schemas.microsoft.com/office/powerpoint/2010/main" val="2914616355"/>
              </p:ext>
            </p:extLst>
          </p:nvPr>
        </p:nvGraphicFramePr>
        <p:xfrm>
          <a:off x="6377154" y="4733373"/>
          <a:ext cx="11629690" cy="666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</a:t>
                      </a: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53" name="If we want the output as a vector: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we want the output as a vector:</a:t>
            </a:r>
          </a:p>
        </p:txBody>
      </p:sp>
      <p:sp>
        <p:nvSpPr>
          <p:cNvPr id="1454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5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  <p:sp>
        <p:nvSpPr>
          <p:cNvPr id="1456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71.34850  74.60950  70.21575  75.30758  79.06386 </a:t>
            </a:r>
          </a:p>
        </p:txBody>
      </p:sp>
      <p:sp>
        <p:nvSpPr>
          <p:cNvPr id="1457" name="map_db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map_dbl()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6" name="extra argument for quantile"/>
          <p:cNvSpPr/>
          <p:nvPr/>
        </p:nvSpPr>
        <p:spPr>
          <a:xfrm>
            <a:off x="12630190" y="9914776"/>
            <a:ext cx="8853488" cy="2481393"/>
          </a:xfrm>
          <a:prstGeom prst="wedgeRoundRectCallout">
            <a:avLst>
              <a:gd name="adj1" fmla="val -43959"/>
              <a:gd name="adj2" fmla="val -16821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 for quantile</a:t>
            </a:r>
          </a:p>
        </p:txBody>
      </p:sp>
      <p:pic>
        <p:nvPicPr>
          <p:cNvPr id="14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61" name="What if the grade was the 90th percentile scor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What if the grade was the 90th percentile score?</a:t>
            </a:r>
          </a:p>
        </p:txBody>
      </p:sp>
      <p:sp>
        <p:nvSpPr>
          <p:cNvPr id="1463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(quantile,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 = 0.9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64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87.03640  88.71630  90.34335  90.09150  90.88785 </a:t>
            </a:r>
          </a:p>
        </p:txBody>
      </p:sp>
      <p:sp>
        <p:nvSpPr>
          <p:cNvPr id="1465" name="extra argument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arguments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70" name="How about a participation grad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about a participation grade?</a:t>
            </a:r>
          </a:p>
        </p:txBody>
      </p:sp>
      <p:sp>
        <p:nvSpPr>
          <p:cNvPr id="1471" name="Rectangle"/>
          <p:cNvSpPr/>
          <p:nvPr/>
        </p:nvSpPr>
        <p:spPr>
          <a:xfrm>
            <a:off x="2739554" y="5229665"/>
            <a:ext cx="18904892" cy="33782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72" name="exams %&gt;%…"/>
          <p:cNvSpPr txBox="1"/>
          <p:nvPr/>
        </p:nvSpPr>
        <p:spPr>
          <a:xfrm>
            <a:off x="2893154" y="5332833"/>
            <a:ext cx="12381461" cy="317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map(length)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map_lgl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all.equal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10)</a:t>
            </a:r>
          </a:p>
        </p:txBody>
      </p:sp>
      <p:sp>
        <p:nvSpPr>
          <p:cNvPr id="1473" name="## student1  student2  student3  student4  student5…"/>
          <p:cNvSpPr txBox="1"/>
          <p:nvPr/>
        </p:nvSpPr>
        <p:spPr>
          <a:xfrm>
            <a:off x="2736399" y="8885683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TRUE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474" name="map_lg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map_lgl()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st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/>
              <a:t>R object types</a:t>
            </a:r>
            <a:br>
              <a:rPr lang="en-GB" dirty="0"/>
            </a:br>
            <a:r>
              <a:rPr lang="en-GB" sz="10700" dirty="0"/>
              <a:t>(a brief scamper)</a:t>
            </a:r>
            <a:endParaRPr dirty="0"/>
          </a:p>
        </p:txBody>
      </p:sp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40844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477" name="Calculate the max grade (max())for each student. Return the result as a vector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max grade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dirty="0"/>
              <a:t>)for each student. Return the result as a vector.</a:t>
            </a:r>
          </a:p>
        </p:txBody>
      </p:sp>
      <p:pic>
        <p:nvPicPr>
          <p:cNvPr id="14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78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82" name="Rectangle"/>
          <p:cNvSpPr/>
          <p:nvPr/>
        </p:nvSpPr>
        <p:spPr>
          <a:xfrm>
            <a:off x="2739554" y="435672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83" name="exams %&gt;%…"/>
          <p:cNvSpPr txBox="1"/>
          <p:nvPr/>
        </p:nvSpPr>
        <p:spPr>
          <a:xfrm>
            <a:off x="2893153" y="4459895"/>
            <a:ext cx="1238146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</p:txBody>
      </p:sp>
      <p:sp>
        <p:nvSpPr>
          <p:cNvPr id="1484" name="## student1  student2  student3  student4  student5…"/>
          <p:cNvSpPr txBox="1"/>
          <p:nvPr/>
        </p:nvSpPr>
        <p:spPr>
          <a:xfrm>
            <a:off x="2736398" y="6884230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88        93        91        98       100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Sometimes you won't need to map over a list…</a:t>
            </a:r>
          </a:p>
        </p:txBody>
      </p:sp>
    </p:spTree>
    <p:extLst>
      <p:ext uri="{BB962C8B-B14F-4D97-AF65-F5344CB8AC3E}">
        <p14:creationId xmlns:p14="http://schemas.microsoft.com/office/powerpoint/2010/main" val="184226705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exams1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exams2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list(exams1, exams2)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D2130-63B9-472D-A247-7C73533FC597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57642B7-0E90-40C7-8028-420BDD239027}"/>
              </a:ext>
            </a:extLst>
          </p:cNvPr>
          <p:cNvSpPr/>
          <p:nvPr/>
        </p:nvSpPr>
        <p:spPr>
          <a:xfrm>
            <a:off x="16148304" y="1115579"/>
            <a:ext cx="4425696" cy="2066522"/>
          </a:xfrm>
          <a:prstGeom prst="wedgeRoundRectCallout">
            <a:avLst>
              <a:gd name="adj1" fmla="val -191494"/>
              <a:gd name="adj2" fmla="val -36616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NOT list( )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8A51238-B7B3-42C8-AE38-F6ED5D2009CE}"/>
              </a:ext>
            </a:extLst>
          </p:cNvPr>
          <p:cNvSpPr/>
          <p:nvPr/>
        </p:nvSpPr>
        <p:spPr>
          <a:xfrm>
            <a:off x="16148304" y="10928121"/>
            <a:ext cx="4425696" cy="2066522"/>
          </a:xfrm>
          <a:prstGeom prst="wedgeRoundRectCallout">
            <a:avLst>
              <a:gd name="adj1" fmla="val -130465"/>
              <a:gd name="adj2" fmla="val 9675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List of </a:t>
            </a: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993588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(I, .id="Exam")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034C654-749A-4B7E-A4CD-B78BB21648BC}"/>
              </a:ext>
            </a:extLst>
          </p:cNvPr>
          <p:cNvSpPr/>
          <p:nvPr/>
        </p:nvSpPr>
        <p:spPr>
          <a:xfrm>
            <a:off x="16111728" y="544782"/>
            <a:ext cx="7406640" cy="4926880"/>
          </a:xfrm>
          <a:prstGeom prst="wedgeRoundRectCallout">
            <a:avLst>
              <a:gd name="adj1" fmla="val -139352"/>
              <a:gd name="adj2" fmla="val -272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collapse a list into a data frame and identify the contributing list element by 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name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587007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(cols =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("student"),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"student",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"result")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(student)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 x 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student   mean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student1  75.4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student2  75.7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student3  69.4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student4  72.0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student5  76.8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83F07C-E0A0-4BCE-BA9E-C21B097EBF30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639487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But I don’t have a list, I have a </a:t>
            </a:r>
            <a:r>
              <a:rPr lang="en-GB" sz="8000" dirty="0" err="1"/>
              <a:t>tibble</a:t>
            </a:r>
            <a:r>
              <a:rPr lang="en-GB" sz="8000" dirty="0"/>
              <a:t> (or data frame)…</a:t>
            </a:r>
          </a:p>
        </p:txBody>
      </p:sp>
    </p:spTree>
    <p:extLst>
      <p:ext uri="{BB962C8B-B14F-4D97-AF65-F5344CB8AC3E}">
        <p14:creationId xmlns:p14="http://schemas.microsoft.com/office/powerpoint/2010/main" val="364526083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(I, .id="Exam")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558870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group_split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1    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1    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[[2]]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2    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2    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ptype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... with 6 variables: Exam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student1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student2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  student3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student4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student5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108265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would we map a function over column contents in a given row?</a:t>
            </a:r>
            <a:endParaRPr dirty="0"/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</a:t>
            </a:r>
            <a:r>
              <a:rPr lang="en-GB" dirty="0"/>
              <a:t> Use mutate( … 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17E81-4C23-4D75-830F-8F78FC7EE0DF}"/>
              </a:ext>
            </a:extLst>
          </p:cNvPr>
          <p:cNvSpPr txBox="1"/>
          <p:nvPr/>
        </p:nvSpPr>
        <p:spPr>
          <a:xfrm>
            <a:off x="7985721" y="6339589"/>
            <a:ext cx="841255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Must have consistent types</a:t>
            </a:r>
          </a:p>
        </p:txBody>
      </p:sp>
    </p:spTree>
    <p:extLst>
      <p:ext uri="{BB962C8B-B14F-4D97-AF65-F5344CB8AC3E}">
        <p14:creationId xmlns:p14="http://schemas.microsoft.com/office/powerpoint/2010/main" val="4254673548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Functio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Functions</a:t>
            </a:r>
          </a:p>
        </p:txBody>
      </p:sp>
      <p:pic>
        <p:nvPicPr>
          <p:cNvPr id="149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3960378" y="85464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40233798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if what we want to do is not a function?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For example, what if the final grade is the mean exam score </a:t>
            </a:r>
            <a:r>
              <a:rPr b="1" dirty="0"/>
              <a:t>after we drop the lowest score</a:t>
            </a:r>
            <a:r>
              <a:rPr dirty="0"/>
              <a:t>?</a:t>
            </a:r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 Write </a:t>
            </a:r>
            <a:r>
              <a:rPr lang="en-GB" dirty="0"/>
              <a:t>our own </a:t>
            </a:r>
            <a:r>
              <a:rPr dirty="0"/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2308677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49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96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vec &lt;- exams$student1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</p:txBody>
      </p:sp>
      <p:sp>
        <p:nvSpPr>
          <p:cNvPr id="1498" name="Functions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50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3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4" name="vec &lt;- exams$student1…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73.34424</a:t>
            </a:r>
          </a:p>
        </p:txBody>
      </p:sp>
      <p:sp>
        <p:nvSpPr>
          <p:cNvPr id="150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Note: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code does the same thing no matter what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vec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is.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But it is a bother to redefine </a:t>
            </a:r>
            <a:r>
              <a:rPr dirty="0" err="1"/>
              <a:t>vec</a:t>
            </a:r>
            <a:r>
              <a:rPr dirty="0"/>
              <a:t> each time we use the code.</a:t>
            </a:r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945298"/>
            <a:ext cx="19769226" cy="93007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b="1" dirty="0"/>
              <a:t>ALSO</a:t>
            </a:r>
            <a:r>
              <a:rPr lang="en-GB" dirty="0"/>
              <a:t>: If you write (essentially the same) code &gt;3 times, you should write a function…</a:t>
            </a:r>
            <a:endParaRPr dirty="0"/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871510"/>
            <a:ext cx="19769226" cy="9094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10D650-20FA-405B-8977-434B75EB891C}"/>
              </a:ext>
            </a:extLst>
          </p:cNvPr>
          <p:cNvSpPr/>
          <p:nvPr/>
        </p:nvSpPr>
        <p:spPr>
          <a:xfrm>
            <a:off x="0" y="13041442"/>
            <a:ext cx="2562586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5179554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2. Wrap the code in </a:t>
            </a:r>
            <a:r>
              <a:rPr b="1">
                <a:solidFill>
                  <a:srgbClr val="78AAD6"/>
                </a:solidFill>
              </a:rPr>
              <a:t>function(){}</a:t>
            </a:r>
            <a:r>
              <a:t> to save it</a:t>
            </a:r>
          </a:p>
        </p:txBody>
      </p:sp>
      <p:pic>
        <p:nvPicPr>
          <p:cNvPr id="151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6" name="Rectangle"/>
          <p:cNvSpPr/>
          <p:nvPr/>
        </p:nvSpPr>
        <p:spPr>
          <a:xfrm>
            <a:off x="2307387" y="4872293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7" name="vec &lt;- exams[[1]]…"/>
          <p:cNvSpPr txBox="1"/>
          <p:nvPr/>
        </p:nvSpPr>
        <p:spPr>
          <a:xfrm>
            <a:off x="2562586" y="4975461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18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3. Add the name of the real object as the function argument</a:t>
            </a:r>
          </a:p>
        </p:txBody>
      </p:sp>
      <p:pic>
        <p:nvPicPr>
          <p:cNvPr id="152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3" name="Rectangle"/>
          <p:cNvSpPr/>
          <p:nvPr/>
        </p:nvSpPr>
        <p:spPr>
          <a:xfrm>
            <a:off x="2307387" y="5844001"/>
            <a:ext cx="19769226" cy="5138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vec &lt;- exams[[1]]…"/>
          <p:cNvSpPr txBox="1"/>
          <p:nvPr/>
        </p:nvSpPr>
        <p:spPr>
          <a:xfrm>
            <a:off x="2562586" y="5947169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2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9" name="Rectangle"/>
          <p:cNvSpPr/>
          <p:nvPr/>
        </p:nvSpPr>
        <p:spPr>
          <a:xfrm>
            <a:off x="2317463" y="7700227"/>
            <a:ext cx="19769227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vec &lt;- exams[[1]]…"/>
          <p:cNvSpPr txBox="1"/>
          <p:nvPr/>
        </p:nvSpPr>
        <p:spPr>
          <a:xfrm>
            <a:off x="2572662" y="7803395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grade(exams[[2]])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76.93898</a:t>
            </a:r>
          </a:p>
        </p:txBody>
      </p:sp>
      <p:sp>
        <p:nvSpPr>
          <p:cNvPr id="1531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  <p:sp>
        <p:nvSpPr>
          <p:cNvPr id="1532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3. Add the name of the real object as the function argument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4. To run the function, call the object followed by parentheses. 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Supply new values to use for each of the arguments.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67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&quot;one&quot;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1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2" name="&quot;three&quot;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4" name="character"/>
          <p:cNvSpPr txBox="1"/>
          <p:nvPr/>
        </p:nvSpPr>
        <p:spPr>
          <a:xfrm>
            <a:off x="18360981" y="1598415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175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49755C1-CE5E-4514-88BF-1DE2BB9D1AC9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61C7FE20-1A4F-4A98-A191-BEAC674CDF18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c("one", "two", "three")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59639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6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grade &lt;- function(vec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1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grade &lt;- function(x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6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7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  <p:sp>
        <p:nvSpPr>
          <p:cNvPr id="1548" name="Line"/>
          <p:cNvSpPr/>
          <p:nvPr/>
        </p:nvSpPr>
        <p:spPr>
          <a:xfrm flipH="1" flipV="1">
            <a:off x="3443064" y="3737273"/>
            <a:ext cx="2435777" cy="2054016"/>
          </a:xfrm>
          <a:prstGeom prst="line">
            <a:avLst/>
          </a:prstGeom>
          <a:ln w="152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" grpId="1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52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3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556" name="Write a function that counts the best exam twice and then takes the average. Use it to grade all of the students.…"/>
          <p:cNvSpPr txBox="1">
            <a:spLocks noGrp="1"/>
          </p:cNvSpPr>
          <p:nvPr>
            <p:ph type="body" idx="4294967295"/>
          </p:nvPr>
        </p:nvSpPr>
        <p:spPr>
          <a:xfrm>
            <a:off x="2815411" y="2684479"/>
            <a:ext cx="18753178" cy="8347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Write a function that counts the best exam twice and then takes the average. Use it to grade all of the students.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1. Write code that solves the problem for a real object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2. Wrap the code in function(){} to save it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5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5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57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61" name="Rectangle"/>
          <p:cNvSpPr/>
          <p:nvPr/>
        </p:nvSpPr>
        <p:spPr>
          <a:xfrm>
            <a:off x="1370474" y="4757882"/>
            <a:ext cx="21643053" cy="42002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exams %&gt;%…"/>
          <p:cNvSpPr txBox="1"/>
          <p:nvPr/>
        </p:nvSpPr>
        <p:spPr>
          <a:xfrm>
            <a:off x="1625673" y="4861050"/>
            <a:ext cx="20896496" cy="399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(function(x) (sum(x) + max(x)) / (length(x) + 1))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 student2   student3   student4 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72.85703   76.30779   72.12398   77.39862   80.94991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AD85-F855-4718-B27E-5F693FBA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Debugging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90262-91EE-4A6B-B87D-4FE2C641625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349327"/>
            <a:ext cx="14716126" cy="8036720"/>
          </a:xfrm>
        </p:spPr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https://adv-r.hadley.nz/debugging.html</a:t>
            </a:r>
            <a:endParaRPr lang="en-GB" dirty="0"/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https://bookdown.org/rdpeng/RProgDA/debugging.html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https://support.rstudio.com/hc/en-us/articles/205612627-Debugging-with-RStudio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03957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8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  <p:sp>
        <p:nvSpPr>
          <p:cNvPr id="1569" name="# 2"/>
          <p:cNvSpPr txBox="1"/>
          <p:nvPr/>
        </p:nvSpPr>
        <p:spPr>
          <a:xfrm>
            <a:off x="8080137" y="7679794"/>
            <a:ext cx="8223726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2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2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5506</Words>
  <Application>Microsoft Office PowerPoint</Application>
  <PresentationFormat>Custom</PresentationFormat>
  <Paragraphs>1119</Paragraphs>
  <Slides>127</Slides>
  <Notes>3</Notes>
  <HiddenSlides>4</HiddenSlides>
  <MMClips>6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42" baseType="lpstr">
      <vt:lpstr>Arial</vt:lpstr>
      <vt:lpstr>Courier New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Iteration with</vt:lpstr>
      <vt:lpstr>PowerPoint Presentation</vt:lpstr>
      <vt:lpstr>R object types (a brief scamper)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detail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Functions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Debugging functions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List columns</vt:lpstr>
      <vt:lpstr>Quiz</vt:lpstr>
      <vt:lpstr>PowerPoint Presentation</vt:lpstr>
      <vt:lpstr>But WHY?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Mike K</dc:creator>
  <cp:lastModifiedBy>Smith, Mike K</cp:lastModifiedBy>
  <cp:revision>64</cp:revision>
  <dcterms:modified xsi:type="dcterms:W3CDTF">2020-01-09T10:31:03Z</dcterms:modified>
</cp:coreProperties>
</file>